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9"/>
  </p:notesMasterIdLst>
  <p:sldIdLst>
    <p:sldId id="264" r:id="rId5"/>
    <p:sldId id="265" r:id="rId6"/>
    <p:sldId id="266" r:id="rId7"/>
    <p:sldId id="267" r:id="rId8"/>
    <p:sldId id="269" r:id="rId9"/>
    <p:sldId id="268" r:id="rId10"/>
    <p:sldId id="270" r:id="rId11"/>
    <p:sldId id="271" r:id="rId12"/>
    <p:sldId id="272" r:id="rId13"/>
    <p:sldId id="273" r:id="rId14"/>
    <p:sldId id="274" r:id="rId15"/>
    <p:sldId id="275" r:id="rId16"/>
    <p:sldId id="276" r:id="rId17"/>
    <p:sldId id="277" r:id="rId18"/>
    <p:sldId id="278" r:id="rId19"/>
    <p:sldId id="279" r:id="rId20"/>
    <p:sldId id="280" r:id="rId21"/>
    <p:sldId id="283" r:id="rId22"/>
    <p:sldId id="284" r:id="rId23"/>
    <p:sldId id="285" r:id="rId24"/>
    <p:sldId id="287" r:id="rId25"/>
    <p:sldId id="286"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81" d="100"/>
          <a:sy n="81" d="100"/>
        </p:scale>
        <p:origin x="91" y="1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5/6/2021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5/6/2021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5/6/2021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5/6/2021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5/6/2021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5/6/2021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5/6/2021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5/6/2021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hyperlink" Target="https://www.s1artspace.org/studio_artist/roanna-wells/"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55230F-618F-4CD4-93EB-D9F05B3D88A5}"/>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9984" b="10229"/>
          <a:stretch/>
        </p:blipFill>
        <p:spPr>
          <a:xfrm>
            <a:off x="20" y="10"/>
            <a:ext cx="12191979" cy="6857990"/>
          </a:xfrm>
          <a:prstGeom prst="rect">
            <a:avLst/>
          </a:prstGeom>
        </p:spPr>
      </p:pic>
      <p:sp>
        <p:nvSpPr>
          <p:cNvPr id="88" name="Rectangle 87">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90" name="Rectangle 89">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400">
                <a:solidFill>
                  <a:schemeClr val="tx1"/>
                </a:solidFill>
              </a:rPr>
              <a:t>Roanna WELLS</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a:bodyPr>
          <a:lstStyle/>
          <a:p>
            <a:pPr>
              <a:spcAft>
                <a:spcPts val="600"/>
              </a:spcAft>
            </a:pPr>
            <a:r>
              <a:rPr lang="en-US">
                <a:solidFill>
                  <a:schemeClr val="tx1"/>
                </a:solidFill>
              </a:rPr>
              <a:t>Repetition</a:t>
            </a:r>
          </a:p>
        </p:txBody>
      </p:sp>
      <p:sp>
        <p:nvSpPr>
          <p:cNvPr id="7" name="TextBox 6">
            <a:extLst>
              <a:ext uri="{FF2B5EF4-FFF2-40B4-BE49-F238E27FC236}">
                <a16:creationId xmlns:a16="http://schemas.microsoft.com/office/drawing/2014/main" id="{5E49F8C3-57F3-403E-82DE-E7F77553FFC3}"/>
              </a:ext>
            </a:extLst>
          </p:cNvPr>
          <p:cNvSpPr txBox="1"/>
          <p:nvPr/>
        </p:nvSpPr>
        <p:spPr>
          <a:xfrm>
            <a:off x="0" y="6519436"/>
            <a:ext cx="2361460" cy="338554"/>
          </a:xfrm>
          <a:prstGeom prst="rect">
            <a:avLst/>
          </a:prstGeom>
          <a:solidFill>
            <a:schemeClr val="tx1"/>
          </a:solidFill>
        </p:spPr>
        <p:txBody>
          <a:bodyPr wrap="square" rtlCol="0">
            <a:spAutoFit/>
          </a:bodyPr>
          <a:lstStyle/>
          <a:p>
            <a:r>
              <a:rPr lang="en-AU" sz="800" dirty="0">
                <a:solidFill>
                  <a:schemeClr val="bg1"/>
                </a:solidFill>
              </a:rPr>
              <a:t>https://www.s1artspace.org/studio_artist/roanna-wells/</a:t>
            </a:r>
          </a:p>
        </p:txBody>
      </p: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9">
            <a:extLst>
              <a:ext uri="{FF2B5EF4-FFF2-40B4-BE49-F238E27FC236}">
                <a16:creationId xmlns:a16="http://schemas.microsoft.com/office/drawing/2014/main" id="{D5851415-CF4E-4C41-9E36-04E444B51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8" name="Rectangle 31">
            <a:extLst>
              <a:ext uri="{FF2B5EF4-FFF2-40B4-BE49-F238E27FC236}">
                <a16:creationId xmlns:a16="http://schemas.microsoft.com/office/drawing/2014/main" id="{4B516B89-DEA0-4832-8C56-F048168DA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646" y="413053"/>
            <a:ext cx="8212114" cy="6064596"/>
          </a:xfrm>
          <a:prstGeom prst="rect">
            <a:avLst/>
          </a:prstGeom>
          <a:solidFill>
            <a:srgbClr val="FFFFFF"/>
          </a:solidFill>
          <a:ln w="6350" cap="sq" cmpd="sng" algn="ctr">
            <a:solidFill>
              <a:srgbClr val="404040"/>
            </a:solidFill>
            <a:prstDash val="solid"/>
            <a:miter lim="800000"/>
          </a:ln>
          <a:effectLst/>
        </p:spPr>
      </p:sp>
      <p:pic>
        <p:nvPicPr>
          <p:cNvPr id="7" name="Picture 6" descr="A person sitting at a desk&#10;&#10;Description automatically generated with low confidence">
            <a:extLst>
              <a:ext uri="{FF2B5EF4-FFF2-40B4-BE49-F238E27FC236}">
                <a16:creationId xmlns:a16="http://schemas.microsoft.com/office/drawing/2014/main" id="{7F42F768-C494-468C-ABC7-A3F0D2C19852}"/>
              </a:ext>
            </a:extLst>
          </p:cNvPr>
          <p:cNvPicPr>
            <a:picLocks noChangeAspect="1"/>
          </p:cNvPicPr>
          <p:nvPr/>
        </p:nvPicPr>
        <p:blipFill rotWithShape="1">
          <a:blip r:embed="rId2"/>
          <a:srcRect t="17712" b="19916"/>
          <a:stretch/>
        </p:blipFill>
        <p:spPr>
          <a:xfrm>
            <a:off x="582639" y="578707"/>
            <a:ext cx="7882128" cy="5733288"/>
          </a:xfrm>
          <a:prstGeom prst="rect">
            <a:avLst/>
          </a:prstGeom>
        </p:spPr>
      </p:pic>
      <p:sp>
        <p:nvSpPr>
          <p:cNvPr id="39" name="Rectangle 33">
            <a:extLst>
              <a:ext uri="{FF2B5EF4-FFF2-40B4-BE49-F238E27FC236}">
                <a16:creationId xmlns:a16="http://schemas.microsoft.com/office/drawing/2014/main" id="{3EA2D33E-BAA2-467B-80B0-8887D9A99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067C508-2065-42E3-98D2-F3A9B8339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4978" y="402336"/>
            <a:ext cx="2596896" cy="605332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ED393-4BAD-49FB-BE68-25D04F1001EC}"/>
              </a:ext>
            </a:extLst>
          </p:cNvPr>
          <p:cNvSpPr>
            <a:spLocks noGrp="1"/>
          </p:cNvSpPr>
          <p:nvPr>
            <p:ph type="title"/>
          </p:nvPr>
        </p:nvSpPr>
        <p:spPr>
          <a:xfrm>
            <a:off x="9321801" y="612843"/>
            <a:ext cx="2312480" cy="1499738"/>
          </a:xfrm>
        </p:spPr>
        <p:txBody>
          <a:bodyPr anchor="b">
            <a:normAutofit/>
          </a:bodyPr>
          <a:lstStyle/>
          <a:p>
            <a:r>
              <a:rPr lang="en-AU" sz="2800"/>
              <a:t>Roanna Wells</a:t>
            </a:r>
            <a:endParaRPr lang="en-AU" sz="2800" dirty="0"/>
          </a:p>
        </p:txBody>
      </p:sp>
      <p:sp>
        <p:nvSpPr>
          <p:cNvPr id="16" name="Content Placeholder 15">
            <a:extLst>
              <a:ext uri="{FF2B5EF4-FFF2-40B4-BE49-F238E27FC236}">
                <a16:creationId xmlns:a16="http://schemas.microsoft.com/office/drawing/2014/main" id="{EDD67774-CA23-4C35-9F98-ADB39E3D1755}"/>
              </a:ext>
            </a:extLst>
          </p:cNvPr>
          <p:cNvSpPr>
            <a:spLocks noGrp="1"/>
          </p:cNvSpPr>
          <p:nvPr>
            <p:ph idx="1"/>
          </p:nvPr>
        </p:nvSpPr>
        <p:spPr>
          <a:xfrm>
            <a:off x="9321801" y="2149813"/>
            <a:ext cx="2312479" cy="4046706"/>
          </a:xfrm>
        </p:spPr>
        <p:txBody>
          <a:bodyPr>
            <a:normAutofit/>
          </a:bodyPr>
          <a:lstStyle/>
          <a:p>
            <a:pPr marL="0" indent="0">
              <a:buNone/>
            </a:pPr>
            <a:r>
              <a:rPr lang="en-US" sz="1400" b="0" i="0" dirty="0">
                <a:solidFill>
                  <a:schemeClr val="tx1">
                    <a:lumMod val="85000"/>
                    <a:lumOff val="15000"/>
                  </a:schemeClr>
                </a:solidFill>
                <a:effectLst/>
                <a:latin typeface="PT Serif"/>
              </a:rPr>
              <a:t>Manchester School of Art, Embroidery</a:t>
            </a:r>
          </a:p>
          <a:p>
            <a:pPr marL="0" indent="0">
              <a:buNone/>
            </a:pPr>
            <a:r>
              <a:rPr lang="en-US" sz="1600" b="0" i="0" dirty="0">
                <a:solidFill>
                  <a:srgbClr val="6D6D6D"/>
                </a:solidFill>
                <a:effectLst/>
              </a:rPr>
              <a:t>“My practice is an intuitive expression of quiet order, subtle structure and collected detail, which is offset by a curiosity into the spontaneous and accidental marks or residues of nature, human interaction and the hand made process.”</a:t>
            </a:r>
            <a:endParaRPr lang="en-US" sz="1400" dirty="0">
              <a:solidFill>
                <a:schemeClr val="tx1">
                  <a:lumMod val="85000"/>
                  <a:lumOff val="15000"/>
                </a:schemeClr>
              </a:solidFill>
            </a:endParaRPr>
          </a:p>
        </p:txBody>
      </p:sp>
      <p:sp>
        <p:nvSpPr>
          <p:cNvPr id="24" name="TextBox 23">
            <a:extLst>
              <a:ext uri="{FF2B5EF4-FFF2-40B4-BE49-F238E27FC236}">
                <a16:creationId xmlns:a16="http://schemas.microsoft.com/office/drawing/2014/main" id="{67DAE55A-3253-45C9-A830-333EA0900B6C}"/>
              </a:ext>
            </a:extLst>
          </p:cNvPr>
          <p:cNvSpPr txBox="1"/>
          <p:nvPr/>
        </p:nvSpPr>
        <p:spPr>
          <a:xfrm>
            <a:off x="9184978" y="6237906"/>
            <a:ext cx="2596896" cy="215444"/>
          </a:xfrm>
          <a:prstGeom prst="rect">
            <a:avLst/>
          </a:prstGeom>
          <a:solidFill>
            <a:schemeClr val="tx1"/>
          </a:solidFill>
        </p:spPr>
        <p:txBody>
          <a:bodyPr wrap="square" rtlCol="0">
            <a:spAutoFit/>
          </a:bodyPr>
          <a:lstStyle/>
          <a:p>
            <a:pPr>
              <a:spcAft>
                <a:spcPts val="600"/>
              </a:spcAft>
            </a:pPr>
            <a:r>
              <a:rPr lang="en-US" sz="800" b="0" i="0" u="none" strike="noStrike" dirty="0">
                <a:solidFill>
                  <a:schemeClr val="bg1"/>
                </a:solidFill>
                <a:effectLst/>
                <a:latin typeface="Fanwood Text"/>
              </a:rPr>
              <a:t>https://roannawells.co.uk/about</a:t>
            </a:r>
            <a:endParaRPr lang="en-AU" sz="800" dirty="0">
              <a:solidFill>
                <a:schemeClr val="bg1"/>
              </a:solidFill>
            </a:endParaRPr>
          </a:p>
        </p:txBody>
      </p:sp>
      <p:sp>
        <p:nvSpPr>
          <p:cNvPr id="26" name="TextBox 25">
            <a:extLst>
              <a:ext uri="{FF2B5EF4-FFF2-40B4-BE49-F238E27FC236}">
                <a16:creationId xmlns:a16="http://schemas.microsoft.com/office/drawing/2014/main" id="{9B3A0833-821D-4227-8286-18412AEB6E57}"/>
              </a:ext>
            </a:extLst>
          </p:cNvPr>
          <p:cNvSpPr txBox="1"/>
          <p:nvPr/>
        </p:nvSpPr>
        <p:spPr>
          <a:xfrm>
            <a:off x="417646" y="6139095"/>
            <a:ext cx="2361460" cy="338554"/>
          </a:xfrm>
          <a:prstGeom prst="rect">
            <a:avLst/>
          </a:prstGeom>
          <a:solidFill>
            <a:schemeClr val="tx1"/>
          </a:solidFill>
        </p:spPr>
        <p:txBody>
          <a:bodyPr wrap="square" rtlCol="0">
            <a:spAutoFit/>
          </a:bodyPr>
          <a:lstStyle/>
          <a:p>
            <a:pPr>
              <a:spcAft>
                <a:spcPts val="600"/>
              </a:spcAft>
            </a:pPr>
            <a:r>
              <a:rPr lang="en-AU" sz="800" dirty="0">
                <a:solidFill>
                  <a:schemeClr val="bg1"/>
                </a:solidFill>
              </a:rPr>
              <a:t>https://www.silvineoriginals.co.uk/roanna-wells-fine-artist</a:t>
            </a:r>
          </a:p>
        </p:txBody>
      </p:sp>
    </p:spTree>
    <p:extLst>
      <p:ext uri="{BB962C8B-B14F-4D97-AF65-F5344CB8AC3E}">
        <p14:creationId xmlns:p14="http://schemas.microsoft.com/office/powerpoint/2010/main" val="1430147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0" name="Rectangle 209">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12" name="Rectangle 211">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14" name="Rectangle 213">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6" name="Group 21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17" name="Straight Connector 216">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1" name="Rectangle 220">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application&#10;&#10;Description automatically generated">
            <a:extLst>
              <a:ext uri="{FF2B5EF4-FFF2-40B4-BE49-F238E27FC236}">
                <a16:creationId xmlns:a16="http://schemas.microsoft.com/office/drawing/2014/main" id="{E76C1725-3845-4122-BD22-6E7C79AFC748}"/>
              </a:ext>
            </a:extLst>
          </p:cNvPr>
          <p:cNvPicPr>
            <a:picLocks noChangeAspect="1"/>
          </p:cNvPicPr>
          <p:nvPr/>
        </p:nvPicPr>
        <p:blipFill rotWithShape="1">
          <a:blip r:embed="rId2"/>
          <a:srcRect l="13279" r="13277" b="-1"/>
          <a:stretch/>
        </p:blipFill>
        <p:spPr>
          <a:xfrm>
            <a:off x="4646383" y="10"/>
            <a:ext cx="7545616" cy="6857990"/>
          </a:xfrm>
          <a:prstGeom prst="rect">
            <a:avLst/>
          </a:prstGeom>
        </p:spPr>
      </p:pic>
      <p:sp>
        <p:nvSpPr>
          <p:cNvPr id="223" name="Rectangle 22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225" name="Rectangle 22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323BD7B-DA97-4FD8-A9A6-D31CA1A957B1}"/>
              </a:ext>
            </a:extLst>
          </p:cNvPr>
          <p:cNvSpPr>
            <a:spLocks noGrp="1"/>
          </p:cNvSpPr>
          <p:nvPr>
            <p:ph type="title"/>
          </p:nvPr>
        </p:nvSpPr>
        <p:spPr>
          <a:xfrm>
            <a:off x="466524" y="736848"/>
            <a:ext cx="3729162" cy="5166802"/>
          </a:xfrm>
        </p:spPr>
        <p:txBody>
          <a:bodyPr vert="horz" lIns="91440" tIns="45720" rIns="91440" bIns="45720" rtlCol="0" anchor="ctr">
            <a:normAutofit/>
          </a:bodyPr>
          <a:lstStyle/>
          <a:p>
            <a:pPr>
              <a:lnSpc>
                <a:spcPct val="83000"/>
              </a:lnSpc>
            </a:pPr>
            <a:r>
              <a:rPr lang="en-US" sz="2000" i="1" dirty="0"/>
              <a:t>How They Are Ever Changing, 2019</a:t>
            </a:r>
            <a:br>
              <a:rPr lang="en-US" sz="2000" dirty="0"/>
            </a:br>
            <a:r>
              <a:rPr lang="en-US" sz="1100" i="1" dirty="0" err="1"/>
              <a:t>Watercolour</a:t>
            </a:r>
            <a:r>
              <a:rPr lang="en-US" sz="1100" i="1" dirty="0"/>
              <a:t> on 200gsm cartridge</a:t>
            </a:r>
            <a:br>
              <a:rPr lang="en-US" sz="1100" dirty="0"/>
            </a:br>
            <a:r>
              <a:rPr lang="en-US" sz="1100" i="1" dirty="0"/>
              <a:t>250 x 150 cm</a:t>
            </a: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r>
              <a:rPr lang="en-US" sz="1400" i="1" dirty="0"/>
              <a:t>Client: Mental Health Clinic NY</a:t>
            </a:r>
            <a:br>
              <a:rPr lang="en-US" sz="1400" i="1" dirty="0"/>
            </a:br>
            <a:br>
              <a:rPr lang="en-US" sz="1400" i="1" dirty="0"/>
            </a:br>
            <a:r>
              <a:rPr lang="en-US" sz="1400" i="1" dirty="0"/>
              <a:t>“</a:t>
            </a:r>
            <a:r>
              <a:rPr lang="en-US" sz="1400" dirty="0"/>
              <a:t>I wanted to create something that was both soothing and relaxing, yet intriguing and detailed, to provide opportunity for contemplation or meditation.”</a:t>
            </a:r>
            <a:br>
              <a:rPr lang="en-US" sz="1400" dirty="0"/>
            </a:br>
            <a:br>
              <a:rPr lang="en-US" sz="1400" dirty="0"/>
            </a:br>
            <a:r>
              <a:rPr lang="en-US" sz="1400" dirty="0"/>
              <a:t>“The title is a description of my mark making given by the client during our planning discussions, which I felt also referenced the changing nature of human thoughts, emotions and states of mind.”</a:t>
            </a:r>
            <a:br>
              <a:rPr lang="en-US" sz="1400" dirty="0"/>
            </a:br>
            <a:br>
              <a:rPr lang="en-US" sz="1400" cap="all" spc="-100" dirty="0">
                <a:solidFill>
                  <a:schemeClr val="tx1"/>
                </a:solidFill>
              </a:rPr>
            </a:br>
            <a:endParaRPr lang="en-US" sz="1400" i="0" cap="all" spc="-100" dirty="0">
              <a:solidFill>
                <a:schemeClr val="tx1"/>
              </a:solidFill>
            </a:endParaRPr>
          </a:p>
        </p:txBody>
      </p:sp>
      <p:sp>
        <p:nvSpPr>
          <p:cNvPr id="144" name="TextBox 143">
            <a:extLst>
              <a:ext uri="{FF2B5EF4-FFF2-40B4-BE49-F238E27FC236}">
                <a16:creationId xmlns:a16="http://schemas.microsoft.com/office/drawing/2014/main" id="{23FDD8D3-853E-4F8A-9130-1A4136725E26}"/>
              </a:ext>
            </a:extLst>
          </p:cNvPr>
          <p:cNvSpPr txBox="1"/>
          <p:nvPr/>
        </p:nvSpPr>
        <p:spPr>
          <a:xfrm>
            <a:off x="1120021" y="6267873"/>
            <a:ext cx="2361460" cy="338554"/>
          </a:xfrm>
          <a:prstGeom prst="rect">
            <a:avLst/>
          </a:prstGeom>
          <a:solidFill>
            <a:schemeClr val="tx1"/>
          </a:solidFill>
        </p:spPr>
        <p:txBody>
          <a:bodyPr wrap="square" rtlCol="0">
            <a:spAutoFit/>
          </a:bodyPr>
          <a:lstStyle/>
          <a:p>
            <a:pPr>
              <a:spcAft>
                <a:spcPts val="600"/>
              </a:spcAft>
            </a:pPr>
            <a:r>
              <a:rPr lang="en-AU" sz="800" dirty="0">
                <a:solidFill>
                  <a:schemeClr val="bg1"/>
                </a:solidFill>
              </a:rPr>
              <a:t>https://www.roannawells.co.uk/projects/howtheyareeverchanging</a:t>
            </a:r>
          </a:p>
        </p:txBody>
      </p:sp>
    </p:spTree>
    <p:extLst>
      <p:ext uri="{BB962C8B-B14F-4D97-AF65-F5344CB8AC3E}">
        <p14:creationId xmlns:p14="http://schemas.microsoft.com/office/powerpoint/2010/main" val="10027331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hey are Ever Changing, 2019 (close up)">
            <a:extLst>
              <a:ext uri="{FF2B5EF4-FFF2-40B4-BE49-F238E27FC236}">
                <a16:creationId xmlns:a16="http://schemas.microsoft.com/office/drawing/2014/main" id="{43CC4257-F1F9-4B5F-B881-94093190B55B}"/>
              </a:ext>
              <a:ext uri="{C183D7F6-B498-43B3-948B-1728B52AA6E4}">
                <adec:decorative xmlns:adec="http://schemas.microsoft.com/office/drawing/2017/decorative" val="0"/>
              </a:ext>
            </a:extLst>
          </p:cNvPr>
          <p:cNvPicPr>
            <a:picLocks noChangeAspect="1"/>
          </p:cNvPicPr>
          <p:nvPr/>
        </p:nvPicPr>
        <p:blipFill rotWithShape="1">
          <a:blip r:embed="rId2"/>
          <a:srcRect t="58923" b="6976"/>
          <a:stretch/>
        </p:blipFill>
        <p:spPr>
          <a:xfrm>
            <a:off x="643467" y="643467"/>
            <a:ext cx="10905066" cy="5571066"/>
          </a:xfrm>
          <a:prstGeom prst="rect">
            <a:avLst/>
          </a:prstGeom>
        </p:spPr>
      </p:pic>
    </p:spTree>
    <p:extLst>
      <p:ext uri="{BB962C8B-B14F-4D97-AF65-F5344CB8AC3E}">
        <p14:creationId xmlns:p14="http://schemas.microsoft.com/office/powerpoint/2010/main" val="208559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0" name="Rectangle 209">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12" name="Rectangle 211">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14" name="Rectangle 213">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6" name="Group 21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17" name="Straight Connector 216">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1" name="Rectangle 220">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225" name="Rectangle 22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323BD7B-DA97-4FD8-A9A6-D31CA1A957B1}"/>
              </a:ext>
            </a:extLst>
          </p:cNvPr>
          <p:cNvSpPr>
            <a:spLocks noGrp="1"/>
          </p:cNvSpPr>
          <p:nvPr>
            <p:ph type="title"/>
          </p:nvPr>
        </p:nvSpPr>
        <p:spPr>
          <a:xfrm>
            <a:off x="438244" y="736848"/>
            <a:ext cx="3729162" cy="5166802"/>
          </a:xfrm>
        </p:spPr>
        <p:txBody>
          <a:bodyPr vert="horz" lIns="91440" tIns="45720" rIns="91440" bIns="45720" rtlCol="0" anchor="ctr">
            <a:normAutofit fontScale="90000"/>
          </a:bodyPr>
          <a:lstStyle/>
          <a:p>
            <a:r>
              <a:rPr lang="en-US" sz="2000" i="1" dirty="0"/>
              <a:t>Andacht zum Kleinen (devotion to small things)</a:t>
            </a:r>
            <a:br>
              <a:rPr lang="en-US" sz="2000" dirty="0"/>
            </a:br>
            <a:r>
              <a:rPr lang="en-US" sz="2000" i="1" dirty="0"/>
              <a:t>2018</a:t>
            </a:r>
            <a:br>
              <a:rPr lang="en-US" sz="1100" dirty="0"/>
            </a:br>
            <a:r>
              <a:rPr lang="en-US" sz="1100" i="1" dirty="0"/>
              <a:t>Watercolour on 200gsm cartridge</a:t>
            </a:r>
            <a:br>
              <a:rPr lang="en-US" sz="1100" dirty="0"/>
            </a:br>
            <a:r>
              <a:rPr lang="en-US" sz="1100" i="1" dirty="0"/>
              <a:t>each 100 x 100cm</a:t>
            </a:r>
            <a:br>
              <a:rPr lang="en-US" dirty="0"/>
            </a:br>
            <a:br>
              <a:rPr lang="en-US" sz="20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US" sz="1400" i="1" dirty="0"/>
            </a:br>
            <a:r>
              <a:rPr lang="en-US" sz="1400" i="1" dirty="0"/>
              <a:t>Construction House</a:t>
            </a:r>
            <a:r>
              <a:rPr lang="en-US" sz="1400" dirty="0"/>
              <a:t> exhibition at S1 Artspace, Sheffield, coinciding with the 100th anniversary of the Bauhaus. </a:t>
            </a:r>
            <a:br>
              <a:rPr lang="en-US" sz="1400" dirty="0"/>
            </a:br>
            <a:br>
              <a:rPr lang="en-US" sz="1400" dirty="0"/>
            </a:br>
            <a:r>
              <a:rPr lang="en-US" sz="1400" dirty="0"/>
              <a:t>Each artist was invited to create new work inspired by the teachings, methodologies or aesthetics of the Bauhaus</a:t>
            </a:r>
            <a:br>
              <a:rPr lang="en-US" sz="1400" dirty="0"/>
            </a:br>
            <a:br>
              <a:rPr lang="en-US" sz="1400" dirty="0"/>
            </a:br>
            <a:r>
              <a:rPr lang="en-US" sz="1400" dirty="0"/>
              <a:t>“This series was inspired by my research of Paul Klee’s Pedagogical Sketchbook” using title statements were lifted directly from Klee’s writing.</a:t>
            </a:r>
            <a:br>
              <a:rPr lang="en-US" sz="1400" dirty="0"/>
            </a:br>
            <a:br>
              <a:rPr lang="en-US" sz="1400" i="1" dirty="0"/>
            </a:br>
            <a:br>
              <a:rPr lang="en-US" sz="1400" i="1" dirty="0"/>
            </a:br>
            <a:br>
              <a:rPr lang="en-US" sz="1400" cap="all" spc="-100" dirty="0">
                <a:solidFill>
                  <a:schemeClr val="tx1"/>
                </a:solidFill>
              </a:rPr>
            </a:br>
            <a:endParaRPr lang="en-US" sz="1400" i="0" cap="all" spc="-100" dirty="0">
              <a:solidFill>
                <a:schemeClr val="tx1"/>
              </a:solidFill>
            </a:endParaRPr>
          </a:p>
        </p:txBody>
      </p:sp>
      <p:sp>
        <p:nvSpPr>
          <p:cNvPr id="144" name="TextBox 143">
            <a:extLst>
              <a:ext uri="{FF2B5EF4-FFF2-40B4-BE49-F238E27FC236}">
                <a16:creationId xmlns:a16="http://schemas.microsoft.com/office/drawing/2014/main" id="{23FDD8D3-853E-4F8A-9130-1A4136725E26}"/>
              </a:ext>
            </a:extLst>
          </p:cNvPr>
          <p:cNvSpPr txBox="1"/>
          <p:nvPr/>
        </p:nvSpPr>
        <p:spPr>
          <a:xfrm>
            <a:off x="1120021" y="6267873"/>
            <a:ext cx="2361460" cy="338554"/>
          </a:xfrm>
          <a:prstGeom prst="rect">
            <a:avLst/>
          </a:prstGeom>
          <a:solidFill>
            <a:schemeClr val="tx1"/>
          </a:solidFill>
        </p:spPr>
        <p:txBody>
          <a:bodyPr wrap="square" rtlCol="0">
            <a:spAutoFit/>
          </a:bodyPr>
          <a:lstStyle/>
          <a:p>
            <a:pPr>
              <a:spcAft>
                <a:spcPts val="600"/>
              </a:spcAft>
            </a:pPr>
            <a:r>
              <a:rPr lang="en-AU" sz="800" dirty="0">
                <a:solidFill>
                  <a:schemeClr val="bg1"/>
                </a:solidFill>
              </a:rPr>
              <a:t>https://www.roannawells.co.uk/projects/andachtzumkleinen</a:t>
            </a:r>
          </a:p>
        </p:txBody>
      </p:sp>
      <p:pic>
        <p:nvPicPr>
          <p:cNvPr id="4" name="Picture 3" descr="A picture containing text, businesscard&#10;&#10;Description automatically generated">
            <a:extLst>
              <a:ext uri="{FF2B5EF4-FFF2-40B4-BE49-F238E27FC236}">
                <a16:creationId xmlns:a16="http://schemas.microsoft.com/office/drawing/2014/main" id="{C7FB6760-2067-44C2-B888-4B8874BA91E6}"/>
              </a:ext>
            </a:extLst>
          </p:cNvPr>
          <p:cNvPicPr>
            <a:picLocks noChangeAspect="1"/>
          </p:cNvPicPr>
          <p:nvPr/>
        </p:nvPicPr>
        <p:blipFill>
          <a:blip r:embed="rId2"/>
          <a:stretch>
            <a:fillRect/>
          </a:stretch>
        </p:blipFill>
        <p:spPr>
          <a:xfrm>
            <a:off x="4664784" y="-2361242"/>
            <a:ext cx="8483260" cy="12718531"/>
          </a:xfrm>
          <a:prstGeom prst="rect">
            <a:avLst/>
          </a:prstGeom>
        </p:spPr>
      </p:pic>
      <p:sp>
        <p:nvSpPr>
          <p:cNvPr id="5" name="TextBox 4">
            <a:extLst>
              <a:ext uri="{FF2B5EF4-FFF2-40B4-BE49-F238E27FC236}">
                <a16:creationId xmlns:a16="http://schemas.microsoft.com/office/drawing/2014/main" id="{7D1E2E44-7713-403B-9FBC-D853CA2B0EFE}"/>
              </a:ext>
            </a:extLst>
          </p:cNvPr>
          <p:cNvSpPr txBox="1"/>
          <p:nvPr/>
        </p:nvSpPr>
        <p:spPr>
          <a:xfrm>
            <a:off x="6941820" y="5575680"/>
            <a:ext cx="4021041" cy="307777"/>
          </a:xfrm>
          <a:prstGeom prst="rect">
            <a:avLst/>
          </a:prstGeom>
          <a:noFill/>
        </p:spPr>
        <p:txBody>
          <a:bodyPr wrap="square" rtlCol="0">
            <a:spAutoFit/>
          </a:bodyPr>
          <a:lstStyle/>
          <a:p>
            <a:r>
              <a:rPr lang="en-US" sz="1400" b="0" i="0" dirty="0">
                <a:solidFill>
                  <a:srgbClr val="000000"/>
                </a:solidFill>
                <a:effectLst/>
                <a:ea typeface="SimSun" panose="02010600030101010101" pitchFamily="2" charset="-122"/>
              </a:rPr>
              <a:t>'The third dimension, added as optical illusion'</a:t>
            </a:r>
            <a:endParaRPr lang="en-AU" sz="1400" dirty="0">
              <a:ea typeface="SimSun" panose="02010600030101010101" pitchFamily="2" charset="-122"/>
            </a:endParaRPr>
          </a:p>
        </p:txBody>
      </p:sp>
    </p:spTree>
    <p:extLst>
      <p:ext uri="{BB962C8B-B14F-4D97-AF65-F5344CB8AC3E}">
        <p14:creationId xmlns:p14="http://schemas.microsoft.com/office/powerpoint/2010/main" val="29037227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ext, outdoor&#10;&#10;Description automatically generated">
            <a:extLst>
              <a:ext uri="{FF2B5EF4-FFF2-40B4-BE49-F238E27FC236}">
                <a16:creationId xmlns:a16="http://schemas.microsoft.com/office/drawing/2014/main" id="{A617D919-FBD9-4F2D-8D95-A6F862D82C84}"/>
              </a:ext>
            </a:extLst>
          </p:cNvPr>
          <p:cNvPicPr>
            <a:picLocks noChangeAspect="1"/>
          </p:cNvPicPr>
          <p:nvPr/>
        </p:nvPicPr>
        <p:blipFill rotWithShape="1">
          <a:blip r:embed="rId2"/>
          <a:srcRect t="27404" b="38495"/>
          <a:stretch/>
        </p:blipFill>
        <p:spPr>
          <a:xfrm>
            <a:off x="643467" y="643467"/>
            <a:ext cx="10905066" cy="5571066"/>
          </a:xfrm>
          <a:prstGeom prst="rect">
            <a:avLst/>
          </a:prstGeom>
        </p:spPr>
      </p:pic>
    </p:spTree>
    <p:extLst>
      <p:ext uri="{BB962C8B-B14F-4D97-AF65-F5344CB8AC3E}">
        <p14:creationId xmlns:p14="http://schemas.microsoft.com/office/powerpoint/2010/main" val="4040586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0" name="Rectangle 209">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12" name="Rectangle 211">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14" name="Rectangle 213">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6" name="Group 21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17" name="Straight Connector 216">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1" name="Rectangle 220">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225" name="Rectangle 22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323BD7B-DA97-4FD8-A9A6-D31CA1A957B1}"/>
              </a:ext>
            </a:extLst>
          </p:cNvPr>
          <p:cNvSpPr>
            <a:spLocks noGrp="1"/>
          </p:cNvSpPr>
          <p:nvPr>
            <p:ph type="title"/>
          </p:nvPr>
        </p:nvSpPr>
        <p:spPr>
          <a:xfrm>
            <a:off x="466524" y="736848"/>
            <a:ext cx="3729162" cy="5166802"/>
          </a:xfrm>
        </p:spPr>
        <p:txBody>
          <a:bodyPr vert="horz" lIns="91440" tIns="45720" rIns="91440" bIns="45720" rtlCol="0" anchor="ctr">
            <a:normAutofit fontScale="90000"/>
          </a:bodyPr>
          <a:lstStyle/>
          <a:p>
            <a:r>
              <a:rPr lang="en-US" sz="2000" i="1" dirty="0"/>
              <a:t>Jerwood Makers Open </a:t>
            </a:r>
            <a:br>
              <a:rPr lang="en-US" sz="2000" dirty="0"/>
            </a:br>
            <a:r>
              <a:rPr lang="en-US" sz="2000" i="1" dirty="0"/>
              <a:t>2013</a:t>
            </a:r>
            <a:br>
              <a:rPr lang="en-US" sz="2000" dirty="0"/>
            </a:br>
            <a:r>
              <a:rPr lang="en-US" sz="2000" i="1" dirty="0"/>
              <a:t>‘Sea of Faith’ </a:t>
            </a:r>
            <a:br>
              <a:rPr lang="en-US" sz="2000" dirty="0"/>
            </a:br>
            <a:r>
              <a:rPr lang="en-US" sz="1100" i="1" dirty="0"/>
              <a:t>Hand stitch on wool, 250 x 150cm</a:t>
            </a:r>
            <a:br>
              <a:rPr lang="en-US" sz="1100" i="1" dirty="0"/>
            </a:br>
            <a:br>
              <a:rPr lang="en-US" sz="1100" i="1" dirty="0"/>
            </a:br>
            <a:r>
              <a:rPr lang="en-AU" sz="1400" dirty="0"/>
              <a:t>‘Interpersonal Spatial Arrangement’ series</a:t>
            </a:r>
            <a:br>
              <a:rPr lang="en-US" dirty="0"/>
            </a:br>
            <a:br>
              <a:rPr lang="en-US" sz="20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AU" sz="1400" dirty="0"/>
            </a:br>
            <a:br>
              <a:rPr lang="en-AU" sz="1400" dirty="0"/>
            </a:br>
            <a:r>
              <a:rPr lang="en-AU" sz="1400" dirty="0"/>
              <a:t>“</a:t>
            </a:r>
            <a:r>
              <a:rPr lang="en-US" sz="1400" dirty="0"/>
              <a:t>Visiting the Kumbh Mela was such an eye opening, and at times moving, experience for me”</a:t>
            </a:r>
            <a:br>
              <a:rPr lang="en-US" sz="1400" dirty="0"/>
            </a:br>
            <a:br>
              <a:rPr lang="en-US" sz="1400" dirty="0"/>
            </a:br>
            <a:r>
              <a:rPr lang="en-US" sz="1400" dirty="0"/>
              <a:t>“I wanted to be able to have an even greater depth of meaning to my work, and gain an insight into the nature of this particular crowd. It is the largest gathering of humans on the planet and I was intrigued to see first hand that amount of people in one place and experience the faith and devotion that drives so many to the river Ganges.”</a:t>
            </a:r>
            <a:br>
              <a:rPr lang="en-US" sz="1400" i="1" dirty="0"/>
            </a:br>
            <a:br>
              <a:rPr lang="en-US" sz="1400" i="1" dirty="0"/>
            </a:br>
            <a:br>
              <a:rPr lang="en-US" sz="1400" cap="all" spc="-100" dirty="0">
                <a:solidFill>
                  <a:schemeClr val="tx1"/>
                </a:solidFill>
              </a:rPr>
            </a:br>
            <a:endParaRPr lang="en-US" sz="1400" i="0" cap="all" spc="-100" dirty="0">
              <a:solidFill>
                <a:schemeClr val="tx1"/>
              </a:solidFill>
            </a:endParaRPr>
          </a:p>
        </p:txBody>
      </p:sp>
      <p:sp>
        <p:nvSpPr>
          <p:cNvPr id="144" name="TextBox 143">
            <a:extLst>
              <a:ext uri="{FF2B5EF4-FFF2-40B4-BE49-F238E27FC236}">
                <a16:creationId xmlns:a16="http://schemas.microsoft.com/office/drawing/2014/main" id="{23FDD8D3-853E-4F8A-9130-1A4136725E26}"/>
              </a:ext>
            </a:extLst>
          </p:cNvPr>
          <p:cNvSpPr txBox="1"/>
          <p:nvPr/>
        </p:nvSpPr>
        <p:spPr>
          <a:xfrm>
            <a:off x="163977" y="6029405"/>
            <a:ext cx="4334255" cy="661720"/>
          </a:xfrm>
          <a:prstGeom prst="rect">
            <a:avLst/>
          </a:prstGeom>
          <a:solidFill>
            <a:schemeClr val="tx1"/>
          </a:solidFill>
        </p:spPr>
        <p:txBody>
          <a:bodyPr wrap="square" rtlCol="0">
            <a:spAutoFit/>
          </a:bodyPr>
          <a:lstStyle/>
          <a:p>
            <a:pPr>
              <a:spcAft>
                <a:spcPts val="600"/>
              </a:spcAft>
            </a:pPr>
            <a:r>
              <a:rPr lang="en-AU" sz="800" dirty="0">
                <a:solidFill>
                  <a:schemeClr val="bg1"/>
                </a:solidFill>
              </a:rPr>
              <a:t>https://www.roannawells.co.uk/projects/jerwood-makers-open</a:t>
            </a:r>
          </a:p>
          <a:p>
            <a:pPr>
              <a:spcAft>
                <a:spcPts val="600"/>
              </a:spcAft>
            </a:pPr>
            <a:r>
              <a:rPr lang="en-AU" sz="800" dirty="0">
                <a:solidFill>
                  <a:schemeClr val="bg1"/>
                </a:solidFill>
              </a:rPr>
              <a:t>https://jerwoodarts.org/exhibitionsandevents/writing-and-media/makers-open-interviews-roanna-wells/</a:t>
            </a:r>
            <a:br>
              <a:rPr lang="en-AU" sz="800" dirty="0">
                <a:solidFill>
                  <a:schemeClr val="bg1"/>
                </a:solidFill>
              </a:rPr>
            </a:br>
            <a:endParaRPr lang="en-AU" sz="800" dirty="0">
              <a:solidFill>
                <a:schemeClr val="bg1"/>
              </a:solidFill>
            </a:endParaRPr>
          </a:p>
        </p:txBody>
      </p:sp>
      <p:pic>
        <p:nvPicPr>
          <p:cNvPr id="6" name="Picture 5" descr="A picture containing text, businesscard, stationary, envelope&#10;&#10;Description automatically generated">
            <a:extLst>
              <a:ext uri="{FF2B5EF4-FFF2-40B4-BE49-F238E27FC236}">
                <a16:creationId xmlns:a16="http://schemas.microsoft.com/office/drawing/2014/main" id="{01DADF71-6D2C-4A31-8AED-02F34045B324}"/>
              </a:ext>
            </a:extLst>
          </p:cNvPr>
          <p:cNvPicPr>
            <a:picLocks noChangeAspect="1"/>
          </p:cNvPicPr>
          <p:nvPr/>
        </p:nvPicPr>
        <p:blipFill>
          <a:blip r:embed="rId2"/>
          <a:stretch>
            <a:fillRect/>
          </a:stretch>
        </p:blipFill>
        <p:spPr>
          <a:xfrm>
            <a:off x="4708993" y="940189"/>
            <a:ext cx="7436223" cy="4977622"/>
          </a:xfrm>
          <a:prstGeom prst="rect">
            <a:avLst/>
          </a:prstGeom>
        </p:spPr>
      </p:pic>
    </p:spTree>
    <p:extLst>
      <p:ext uri="{BB962C8B-B14F-4D97-AF65-F5344CB8AC3E}">
        <p14:creationId xmlns:p14="http://schemas.microsoft.com/office/powerpoint/2010/main" val="35700276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with medium confidence">
            <a:extLst>
              <a:ext uri="{FF2B5EF4-FFF2-40B4-BE49-F238E27FC236}">
                <a16:creationId xmlns:a16="http://schemas.microsoft.com/office/drawing/2014/main" id="{54040A88-A8F7-4CD8-8C0D-A506CE21C33C}"/>
              </a:ext>
            </a:extLst>
          </p:cNvPr>
          <p:cNvPicPr>
            <a:picLocks noChangeAspect="1"/>
          </p:cNvPicPr>
          <p:nvPr/>
        </p:nvPicPr>
        <p:blipFill rotWithShape="1">
          <a:blip r:embed="rId2"/>
          <a:srcRect t="18639" r="1" b="5112"/>
          <a:stretch/>
        </p:blipFill>
        <p:spPr>
          <a:xfrm>
            <a:off x="643467" y="643467"/>
            <a:ext cx="10905066" cy="5571066"/>
          </a:xfrm>
          <a:prstGeom prst="rect">
            <a:avLst/>
          </a:prstGeom>
        </p:spPr>
      </p:pic>
    </p:spTree>
    <p:extLst>
      <p:ext uri="{BB962C8B-B14F-4D97-AF65-F5344CB8AC3E}">
        <p14:creationId xmlns:p14="http://schemas.microsoft.com/office/powerpoint/2010/main" val="3715709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0" name="Rectangle 19">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2" name="Rectangle 21">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4" name="Group 23">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5" name="Straight Connector 24">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birds flying&#10;&#10;Description automatically generated with low confidence">
            <a:extLst>
              <a:ext uri="{FF2B5EF4-FFF2-40B4-BE49-F238E27FC236}">
                <a16:creationId xmlns:a16="http://schemas.microsoft.com/office/drawing/2014/main" id="{AEBE6275-B181-4D29-B5E6-7FA8FEA47564}"/>
              </a:ext>
            </a:extLst>
          </p:cNvPr>
          <p:cNvPicPr>
            <a:picLocks noChangeAspect="1"/>
          </p:cNvPicPr>
          <p:nvPr/>
        </p:nvPicPr>
        <p:blipFill rotWithShape="1">
          <a:blip r:embed="rId2"/>
          <a:srcRect t="11932" b="31818"/>
          <a:stretch/>
        </p:blipFill>
        <p:spPr>
          <a:xfrm>
            <a:off x="-2" y="10"/>
            <a:ext cx="12192002" cy="6857990"/>
          </a:xfrm>
          <a:prstGeom prst="rect">
            <a:avLst/>
          </a:prstGeom>
        </p:spPr>
      </p:pic>
      <p:sp>
        <p:nvSpPr>
          <p:cNvPr id="33" name="Rectangle 32">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alpha val="30000"/>
                </a:schemeClr>
              </a:gs>
              <a:gs pos="30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53F6F633-D400-4AB6-81BE-7B9EF8CC3AED}"/>
              </a:ext>
            </a:extLst>
          </p:cNvPr>
          <p:cNvSpPr txBox="1"/>
          <p:nvPr/>
        </p:nvSpPr>
        <p:spPr>
          <a:xfrm>
            <a:off x="8055990" y="5590270"/>
            <a:ext cx="4023360" cy="969555"/>
          </a:xfrm>
          <a:prstGeom prst="rect">
            <a:avLst/>
          </a:prstGeom>
        </p:spPr>
        <p:txBody>
          <a:bodyPr vert="horz" lIns="91440" tIns="45720" rIns="91440" bIns="45720" rtlCol="0" anchor="b">
            <a:normAutofit/>
          </a:bodyPr>
          <a:lstStyle/>
          <a:p>
            <a:pPr algn="ctr"/>
            <a:r>
              <a:rPr lang="en-US" sz="1400" b="0" i="0" dirty="0">
                <a:effectLst/>
              </a:rPr>
              <a:t>Drowning Victim, Coney Island Beach, New York 1952. 40x40cm (2011)</a:t>
            </a:r>
            <a:endParaRPr lang="en-AU" sz="1400" dirty="0"/>
          </a:p>
        </p:txBody>
      </p:sp>
    </p:spTree>
    <p:extLst>
      <p:ext uri="{BB962C8B-B14F-4D97-AF65-F5344CB8AC3E}">
        <p14:creationId xmlns:p14="http://schemas.microsoft.com/office/powerpoint/2010/main" val="118895316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0" name="Rectangle 19">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2" name="Rectangle 21">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4" name="Group 23">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5" name="Straight Connector 24">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10;&#10;Description automatically generated">
            <a:extLst>
              <a:ext uri="{FF2B5EF4-FFF2-40B4-BE49-F238E27FC236}">
                <a16:creationId xmlns:a16="http://schemas.microsoft.com/office/drawing/2014/main" id="{7FC2B2BF-A7FC-47CD-9C98-875B5B34F993}"/>
              </a:ext>
            </a:extLst>
          </p:cNvPr>
          <p:cNvPicPr>
            <a:picLocks noChangeAspect="1"/>
          </p:cNvPicPr>
          <p:nvPr/>
        </p:nvPicPr>
        <p:blipFill rotWithShape="1">
          <a:blip r:embed="rId2"/>
          <a:srcRect t="11351" b="27839"/>
          <a:stretch/>
        </p:blipFill>
        <p:spPr>
          <a:xfrm>
            <a:off x="-7" y="12"/>
            <a:ext cx="12192000" cy="6857988"/>
          </a:xfrm>
          <a:prstGeom prst="rect">
            <a:avLst/>
          </a:prstGeom>
        </p:spPr>
      </p:pic>
      <p:sp>
        <p:nvSpPr>
          <p:cNvPr id="31" name="Rectangle 30">
            <a:extLst>
              <a:ext uri="{FF2B5EF4-FFF2-40B4-BE49-F238E27FC236}">
                <a16:creationId xmlns:a16="http://schemas.microsoft.com/office/drawing/2014/main" id="{0B121716-8B64-478F-ABDB-17030AD1B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24000">
                <a:schemeClr val="bg1">
                  <a:alpha val="20000"/>
                </a:schemeClr>
              </a:gs>
              <a:gs pos="78000">
                <a:schemeClr val="bg1">
                  <a:alpha val="30000"/>
                </a:schemeClr>
              </a:gs>
              <a:gs pos="50000">
                <a:schemeClr val="bg1">
                  <a:alpha val="30000"/>
                </a:schemeClr>
              </a:gs>
              <a:gs pos="100000">
                <a:schemeClr val="bg1">
                  <a:alpha val="4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3F6F633-D400-4AB6-81BE-7B9EF8CC3AED}"/>
              </a:ext>
            </a:extLst>
          </p:cNvPr>
          <p:cNvSpPr txBox="1"/>
          <p:nvPr/>
        </p:nvSpPr>
        <p:spPr>
          <a:xfrm>
            <a:off x="6726389" y="6047729"/>
            <a:ext cx="5723277" cy="897439"/>
          </a:xfrm>
          <a:prstGeom prst="rect">
            <a:avLst/>
          </a:prstGeom>
        </p:spPr>
        <p:txBody>
          <a:bodyPr vert="horz" lIns="91440" tIns="45720" rIns="91440" bIns="45720" rtlCol="0" anchor="ctr">
            <a:normAutofit/>
          </a:bodyPr>
          <a:lstStyle/>
          <a:p>
            <a:pPr algn="ctr"/>
            <a:r>
              <a:rPr lang="en-US" sz="1400" b="0" i="0" dirty="0">
                <a:effectLst/>
                <a:latin typeface="+mj-lt"/>
              </a:rPr>
              <a:t>Live 8 concert, Hyde Park, London 2005. 40x40cm (2012)</a:t>
            </a:r>
            <a:endParaRPr lang="en-AU" sz="1400" dirty="0">
              <a:latin typeface="+mj-lt"/>
            </a:endParaRPr>
          </a:p>
        </p:txBody>
      </p:sp>
    </p:spTree>
    <p:extLst>
      <p:ext uri="{BB962C8B-B14F-4D97-AF65-F5344CB8AC3E}">
        <p14:creationId xmlns:p14="http://schemas.microsoft.com/office/powerpoint/2010/main" val="261128223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Qr code&#10;&#10;Description automatically generated">
            <a:extLst>
              <a:ext uri="{FF2B5EF4-FFF2-40B4-BE49-F238E27FC236}">
                <a16:creationId xmlns:a16="http://schemas.microsoft.com/office/drawing/2014/main" id="{FB1A5513-84C1-49E6-867F-3BF10FD7861B}"/>
              </a:ext>
            </a:extLst>
          </p:cNvPr>
          <p:cNvPicPr>
            <a:picLocks noChangeAspect="1"/>
          </p:cNvPicPr>
          <p:nvPr/>
        </p:nvPicPr>
        <p:blipFill>
          <a:blip r:embed="rId2"/>
          <a:stretch>
            <a:fillRect/>
          </a:stretch>
        </p:blipFill>
        <p:spPr>
          <a:xfrm>
            <a:off x="1237466" y="321733"/>
            <a:ext cx="6214533" cy="6214533"/>
          </a:xfrm>
          <a:prstGeom prst="rect">
            <a:avLst/>
          </a:prstGeom>
        </p:spPr>
      </p:pic>
      <p:sp>
        <p:nvSpPr>
          <p:cNvPr id="4" name="TextBox 3">
            <a:extLst>
              <a:ext uri="{FF2B5EF4-FFF2-40B4-BE49-F238E27FC236}">
                <a16:creationId xmlns:a16="http://schemas.microsoft.com/office/drawing/2014/main" id="{EAB1B2DC-8EA5-4F21-9D7C-16FC891480A2}"/>
              </a:ext>
            </a:extLst>
          </p:cNvPr>
          <p:cNvSpPr txBox="1"/>
          <p:nvPr/>
        </p:nvSpPr>
        <p:spPr>
          <a:xfrm>
            <a:off x="7847268" y="5381549"/>
            <a:ext cx="4023360" cy="969555"/>
          </a:xfrm>
          <a:prstGeom prst="rect">
            <a:avLst/>
          </a:prstGeom>
        </p:spPr>
        <p:txBody>
          <a:bodyPr vert="horz" lIns="91440" tIns="45720" rIns="91440" bIns="45720" rtlCol="0" anchor="b">
            <a:normAutofit/>
          </a:bodyPr>
          <a:lstStyle/>
          <a:p>
            <a:pPr algn="ctr"/>
            <a:r>
              <a:rPr lang="fr-FR" sz="1400" b="0" i="0" dirty="0">
                <a:solidFill>
                  <a:srgbClr val="000000"/>
                </a:solidFill>
                <a:effectLst/>
                <a:latin typeface="+mj-lt"/>
              </a:rPr>
              <a:t>Je Suis Charlie </a:t>
            </a:r>
            <a:r>
              <a:rPr lang="fr-FR" sz="1400" b="0" i="0" dirty="0" err="1">
                <a:solidFill>
                  <a:srgbClr val="000000"/>
                </a:solidFill>
                <a:effectLst/>
                <a:latin typeface="+mj-lt"/>
              </a:rPr>
              <a:t>protest</a:t>
            </a:r>
            <a:r>
              <a:rPr lang="fr-FR" sz="1400" b="0" i="0" dirty="0">
                <a:solidFill>
                  <a:srgbClr val="000000"/>
                </a:solidFill>
                <a:effectLst/>
                <a:latin typeface="+mj-lt"/>
              </a:rPr>
              <a:t>, Paris 2015. 11x11cm (2015)</a:t>
            </a:r>
            <a:endParaRPr lang="en-AU" sz="1400" dirty="0">
              <a:latin typeface="+mj-lt"/>
            </a:endParaRPr>
          </a:p>
        </p:txBody>
      </p:sp>
    </p:spTree>
    <p:extLst>
      <p:ext uri="{BB962C8B-B14F-4D97-AF65-F5344CB8AC3E}">
        <p14:creationId xmlns:p14="http://schemas.microsoft.com/office/powerpoint/2010/main" val="12404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trees in the snow&#10;&#10;Description automatically generated with low confidence">
            <a:extLst>
              <a:ext uri="{FF2B5EF4-FFF2-40B4-BE49-F238E27FC236}">
                <a16:creationId xmlns:a16="http://schemas.microsoft.com/office/drawing/2014/main" id="{93AF3CE2-2B77-4749-8448-F8DC3A60D0F6}"/>
              </a:ext>
            </a:extLst>
          </p:cNvPr>
          <p:cNvPicPr>
            <a:picLocks noChangeAspect="1"/>
          </p:cNvPicPr>
          <p:nvPr/>
        </p:nvPicPr>
        <p:blipFill rotWithShape="1">
          <a:blip r:embed="rId2"/>
          <a:srcRect t="8501" b="6913"/>
          <a:stretch/>
        </p:blipFill>
        <p:spPr>
          <a:xfrm>
            <a:off x="20" y="10"/>
            <a:ext cx="12191980" cy="6857990"/>
          </a:xfrm>
          <a:prstGeom prst="rect">
            <a:avLst/>
          </a:prstGeom>
        </p:spPr>
      </p:pic>
      <p:sp>
        <p:nvSpPr>
          <p:cNvPr id="5" name="TextBox 4">
            <a:extLst>
              <a:ext uri="{FF2B5EF4-FFF2-40B4-BE49-F238E27FC236}">
                <a16:creationId xmlns:a16="http://schemas.microsoft.com/office/drawing/2014/main" id="{7F55D877-6BDF-4419-B86E-C8DD71FFF1ED}"/>
              </a:ext>
            </a:extLst>
          </p:cNvPr>
          <p:cNvSpPr txBox="1"/>
          <p:nvPr/>
        </p:nvSpPr>
        <p:spPr>
          <a:xfrm>
            <a:off x="173653" y="6112985"/>
            <a:ext cx="6097656" cy="523220"/>
          </a:xfrm>
          <a:prstGeom prst="rect">
            <a:avLst/>
          </a:prstGeom>
          <a:noFill/>
        </p:spPr>
        <p:txBody>
          <a:bodyPr wrap="square">
            <a:spAutoFit/>
          </a:bodyPr>
          <a:lstStyle/>
          <a:p>
            <a:r>
              <a:rPr lang="en-US" sz="1400" b="0" i="0" dirty="0">
                <a:solidFill>
                  <a:schemeClr val="bg1"/>
                </a:solidFill>
                <a:effectLst/>
                <a:latin typeface="+mj-lt"/>
              </a:rPr>
              <a:t>Diamond Jubilee celebrations, Buckingham Palace, London 2012. 140x110cm (2014)</a:t>
            </a:r>
            <a:endParaRPr lang="en-AU" sz="1400" dirty="0">
              <a:solidFill>
                <a:schemeClr val="bg1"/>
              </a:solidFill>
              <a:latin typeface="+mj-lt"/>
            </a:endParaRPr>
          </a:p>
        </p:txBody>
      </p:sp>
    </p:spTree>
    <p:extLst>
      <p:ext uri="{BB962C8B-B14F-4D97-AF65-F5344CB8AC3E}">
        <p14:creationId xmlns:p14="http://schemas.microsoft.com/office/powerpoint/2010/main" val="119201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534A5F90-62B4-4D8A-A8D4-91D189250A86}"/>
              </a:ext>
            </a:extLst>
          </p:cNvPr>
          <p:cNvPicPr>
            <a:picLocks noChangeAspect="1"/>
          </p:cNvPicPr>
          <p:nvPr/>
        </p:nvPicPr>
        <p:blipFill rotWithShape="1">
          <a:blip r:embed="rId2"/>
          <a:srcRect t="20061" r="1" b="27543"/>
          <a:stretch/>
        </p:blipFill>
        <p:spPr>
          <a:xfrm>
            <a:off x="643467" y="643467"/>
            <a:ext cx="10905066" cy="5571066"/>
          </a:xfrm>
          <a:prstGeom prst="rect">
            <a:avLst/>
          </a:prstGeom>
        </p:spPr>
      </p:pic>
      <p:sp>
        <p:nvSpPr>
          <p:cNvPr id="5" name="TextBox 4">
            <a:extLst>
              <a:ext uri="{FF2B5EF4-FFF2-40B4-BE49-F238E27FC236}">
                <a16:creationId xmlns:a16="http://schemas.microsoft.com/office/drawing/2014/main" id="{DE4477D5-27F7-4BB7-9D6E-85D7201EBA6F}"/>
              </a:ext>
            </a:extLst>
          </p:cNvPr>
          <p:cNvSpPr txBox="1"/>
          <p:nvPr/>
        </p:nvSpPr>
        <p:spPr>
          <a:xfrm>
            <a:off x="643467" y="5691313"/>
            <a:ext cx="6097656" cy="523220"/>
          </a:xfrm>
          <a:prstGeom prst="rect">
            <a:avLst/>
          </a:prstGeom>
          <a:noFill/>
        </p:spPr>
        <p:txBody>
          <a:bodyPr wrap="square">
            <a:spAutoFit/>
          </a:bodyPr>
          <a:lstStyle/>
          <a:p>
            <a:r>
              <a:rPr lang="en-US" sz="1400" b="0" i="0" dirty="0">
                <a:solidFill>
                  <a:schemeClr val="bg1"/>
                </a:solidFill>
                <a:effectLst/>
                <a:latin typeface="+mj-lt"/>
              </a:rPr>
              <a:t>Obama Inauguration ceremony, Washington 2009. Hand stitch on wool 40x40cm (2012)</a:t>
            </a:r>
            <a:endParaRPr lang="en-AU" sz="1400" dirty="0">
              <a:solidFill>
                <a:schemeClr val="bg1"/>
              </a:solidFill>
              <a:latin typeface="+mj-lt"/>
            </a:endParaRPr>
          </a:p>
        </p:txBody>
      </p:sp>
    </p:spTree>
    <p:extLst>
      <p:ext uri="{BB962C8B-B14F-4D97-AF65-F5344CB8AC3E}">
        <p14:creationId xmlns:p14="http://schemas.microsoft.com/office/powerpoint/2010/main" val="2389637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water, linedrawing&#10;&#10;Description automatically generated">
            <a:extLst>
              <a:ext uri="{FF2B5EF4-FFF2-40B4-BE49-F238E27FC236}">
                <a16:creationId xmlns:a16="http://schemas.microsoft.com/office/drawing/2014/main" id="{0B491421-AE46-4336-A686-AABC1B59902C}"/>
              </a:ext>
            </a:extLst>
          </p:cNvPr>
          <p:cNvPicPr>
            <a:picLocks noChangeAspect="1"/>
          </p:cNvPicPr>
          <p:nvPr/>
        </p:nvPicPr>
        <p:blipFill rotWithShape="1">
          <a:blip r:embed="rId2"/>
          <a:srcRect t="15413"/>
          <a:stretch/>
        </p:blipFill>
        <p:spPr>
          <a:xfrm>
            <a:off x="20" y="10"/>
            <a:ext cx="12191980" cy="6857990"/>
          </a:xfrm>
          <a:prstGeom prst="rect">
            <a:avLst/>
          </a:prstGeom>
        </p:spPr>
      </p:pic>
      <p:sp>
        <p:nvSpPr>
          <p:cNvPr id="5" name="TextBox 4">
            <a:extLst>
              <a:ext uri="{FF2B5EF4-FFF2-40B4-BE49-F238E27FC236}">
                <a16:creationId xmlns:a16="http://schemas.microsoft.com/office/drawing/2014/main" id="{29D4C299-776B-42E9-A570-DDB311B127D8}"/>
              </a:ext>
            </a:extLst>
          </p:cNvPr>
          <p:cNvSpPr txBox="1"/>
          <p:nvPr/>
        </p:nvSpPr>
        <p:spPr>
          <a:xfrm>
            <a:off x="7856498" y="6402313"/>
            <a:ext cx="6097656" cy="307777"/>
          </a:xfrm>
          <a:prstGeom prst="rect">
            <a:avLst/>
          </a:prstGeom>
          <a:noFill/>
        </p:spPr>
        <p:txBody>
          <a:bodyPr wrap="square">
            <a:spAutoFit/>
          </a:bodyPr>
          <a:lstStyle/>
          <a:p>
            <a:r>
              <a:rPr lang="fr-FR" sz="1400" b="0" i="0" dirty="0">
                <a:effectLst/>
                <a:latin typeface="+mj-lt"/>
              </a:rPr>
              <a:t>Tour de France, Yorkshire, 2014. 45 x 55 cm (2014)</a:t>
            </a:r>
            <a:endParaRPr lang="en-AU" sz="1400" dirty="0">
              <a:latin typeface="+mj-lt"/>
            </a:endParaRPr>
          </a:p>
        </p:txBody>
      </p:sp>
    </p:spTree>
    <p:extLst>
      <p:ext uri="{BB962C8B-B14F-4D97-AF65-F5344CB8AC3E}">
        <p14:creationId xmlns:p14="http://schemas.microsoft.com/office/powerpoint/2010/main" val="2523997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DB7DEE-C2F1-4E21-BAE0-9050D9BD4D54}"/>
              </a:ext>
            </a:extLst>
          </p:cNvPr>
          <p:cNvPicPr>
            <a:picLocks noChangeAspect="1"/>
          </p:cNvPicPr>
          <p:nvPr/>
        </p:nvPicPr>
        <p:blipFill rotWithShape="1">
          <a:blip r:embed="rId2"/>
          <a:srcRect t="7572" r="1" b="15606"/>
          <a:stretch/>
        </p:blipFill>
        <p:spPr>
          <a:xfrm>
            <a:off x="643467" y="643467"/>
            <a:ext cx="10905066" cy="5571066"/>
          </a:xfrm>
          <a:prstGeom prst="rect">
            <a:avLst/>
          </a:prstGeom>
        </p:spPr>
      </p:pic>
      <p:sp>
        <p:nvSpPr>
          <p:cNvPr id="5" name="TextBox 4">
            <a:extLst>
              <a:ext uri="{FF2B5EF4-FFF2-40B4-BE49-F238E27FC236}">
                <a16:creationId xmlns:a16="http://schemas.microsoft.com/office/drawing/2014/main" id="{7827BDBD-99A3-4A93-B826-207790CD5ED0}"/>
              </a:ext>
            </a:extLst>
          </p:cNvPr>
          <p:cNvSpPr txBox="1"/>
          <p:nvPr/>
        </p:nvSpPr>
        <p:spPr>
          <a:xfrm>
            <a:off x="7338024" y="5808425"/>
            <a:ext cx="6097656" cy="307777"/>
          </a:xfrm>
          <a:prstGeom prst="rect">
            <a:avLst/>
          </a:prstGeom>
          <a:noFill/>
        </p:spPr>
        <p:txBody>
          <a:bodyPr wrap="square">
            <a:spAutoFit/>
          </a:bodyPr>
          <a:lstStyle/>
          <a:p>
            <a:r>
              <a:rPr lang="en-US" sz="1400" b="0" i="0" dirty="0">
                <a:solidFill>
                  <a:schemeClr val="bg1"/>
                </a:solidFill>
                <a:effectLst/>
              </a:rPr>
              <a:t>World Youth Day, Madrid 2011. 110x87cm (2014)</a:t>
            </a:r>
            <a:endParaRPr lang="en-AU" sz="1400" dirty="0">
              <a:solidFill>
                <a:schemeClr val="bg1"/>
              </a:solidFill>
            </a:endParaRPr>
          </a:p>
        </p:txBody>
      </p:sp>
    </p:spTree>
    <p:extLst>
      <p:ext uri="{BB962C8B-B14F-4D97-AF65-F5344CB8AC3E}">
        <p14:creationId xmlns:p14="http://schemas.microsoft.com/office/powerpoint/2010/main" val="2725191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10;&#10;Description automatically generated">
            <a:extLst>
              <a:ext uri="{FF2B5EF4-FFF2-40B4-BE49-F238E27FC236}">
                <a16:creationId xmlns:a16="http://schemas.microsoft.com/office/drawing/2014/main" id="{07448779-43C7-4990-9EED-89308B7ED071}"/>
              </a:ext>
            </a:extLst>
          </p:cNvPr>
          <p:cNvPicPr>
            <a:picLocks noChangeAspect="1"/>
          </p:cNvPicPr>
          <p:nvPr/>
        </p:nvPicPr>
        <p:blipFill rotWithShape="1">
          <a:blip r:embed="rId2"/>
          <a:srcRect t="4554" b="10860"/>
          <a:stretch/>
        </p:blipFill>
        <p:spPr>
          <a:xfrm>
            <a:off x="20" y="10"/>
            <a:ext cx="12191980" cy="6857990"/>
          </a:xfrm>
          <a:prstGeom prst="rect">
            <a:avLst/>
          </a:prstGeom>
        </p:spPr>
      </p:pic>
    </p:spTree>
    <p:extLst>
      <p:ext uri="{BB962C8B-B14F-4D97-AF65-F5344CB8AC3E}">
        <p14:creationId xmlns:p14="http://schemas.microsoft.com/office/powerpoint/2010/main" val="4137414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0" name="Rectangle 209">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12" name="Rectangle 211">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14" name="Rectangle 213">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6" name="Group 21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17" name="Straight Connector 216">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1" name="Rectangle 220">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225" name="Rectangle 22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323BD7B-DA97-4FD8-A9A6-D31CA1A957B1}"/>
              </a:ext>
            </a:extLst>
          </p:cNvPr>
          <p:cNvSpPr>
            <a:spLocks noGrp="1"/>
          </p:cNvSpPr>
          <p:nvPr>
            <p:ph type="title"/>
          </p:nvPr>
        </p:nvSpPr>
        <p:spPr>
          <a:xfrm>
            <a:off x="466524" y="572808"/>
            <a:ext cx="3729162" cy="5493791"/>
          </a:xfrm>
        </p:spPr>
        <p:txBody>
          <a:bodyPr vert="horz" lIns="91440" tIns="45720" rIns="91440" bIns="45720" rtlCol="0" anchor="ctr">
            <a:normAutofit fontScale="90000"/>
          </a:bodyPr>
          <a:lstStyle/>
          <a:p>
            <a:r>
              <a:rPr lang="en-US" sz="2000" i="1" dirty="0"/>
              <a:t>Stitch Archive</a:t>
            </a:r>
            <a:br>
              <a:rPr lang="en-US" sz="2000" dirty="0"/>
            </a:br>
            <a:r>
              <a:rPr lang="en-US" sz="2000" i="1" dirty="0"/>
              <a:t>2009 - 2015</a:t>
            </a:r>
            <a:br>
              <a:rPr lang="en-US" sz="2000" dirty="0"/>
            </a:br>
            <a:r>
              <a:rPr lang="en-US" sz="1200" i="1" dirty="0"/>
              <a:t>Hand embroidery on wool and silk crepeline</a:t>
            </a:r>
            <a:r>
              <a:rPr lang="en-US" sz="1200" dirty="0"/>
              <a:t> </a:t>
            </a:r>
            <a:br>
              <a:rPr lang="en-US" dirty="0"/>
            </a:br>
            <a:br>
              <a:rPr lang="en-US" dirty="0"/>
            </a:br>
            <a:br>
              <a:rPr lang="en-US" dirty="0"/>
            </a:br>
            <a:br>
              <a:rPr lang="en-US" sz="2000" i="1" dirty="0"/>
            </a:br>
            <a:br>
              <a:rPr lang="en-US" sz="1100" i="1" dirty="0"/>
            </a:br>
            <a:br>
              <a:rPr lang="en-US" sz="1100" i="1" dirty="0"/>
            </a:br>
            <a:br>
              <a:rPr lang="en-US" sz="1100" i="1" dirty="0"/>
            </a:br>
            <a:br>
              <a:rPr lang="en-US" sz="1100" i="1" dirty="0"/>
            </a:br>
            <a:br>
              <a:rPr lang="en-US" sz="1100" i="1" dirty="0"/>
            </a:br>
            <a:br>
              <a:rPr lang="en-US" sz="1100" i="1" dirty="0"/>
            </a:br>
            <a:br>
              <a:rPr lang="en-US" sz="1100" i="1" dirty="0"/>
            </a:br>
            <a:br>
              <a:rPr lang="en-AU" sz="1400" dirty="0"/>
            </a:br>
            <a:br>
              <a:rPr lang="en-AU" sz="1400" dirty="0"/>
            </a:br>
            <a:r>
              <a:rPr lang="en-AU" sz="1400" dirty="0"/>
              <a:t>“</a:t>
            </a:r>
            <a:r>
              <a:rPr lang="en-US" sz="1600" dirty="0">
                <a:latin typeface="+mn-lt"/>
              </a:rPr>
              <a:t>I’ve always been fascinated by the similarities and differences between the drawn line on paper and that produced with a needle and thread.”</a:t>
            </a:r>
            <a:br>
              <a:rPr lang="en-US" sz="1600" dirty="0">
                <a:latin typeface="+mn-lt"/>
              </a:rPr>
            </a:br>
            <a:br>
              <a:rPr lang="en-US" sz="1600" dirty="0">
                <a:latin typeface="+mn-lt"/>
              </a:rPr>
            </a:br>
            <a:r>
              <a:rPr lang="en-US" sz="1600" dirty="0">
                <a:latin typeface="+mn-lt"/>
              </a:rPr>
              <a:t>“I … am interested in the subtle variation between marks even when using a very repetitive technique”</a:t>
            </a:r>
            <a:br>
              <a:rPr lang="en-US" sz="1600" dirty="0">
                <a:latin typeface="+mn-lt"/>
              </a:rPr>
            </a:br>
            <a:br>
              <a:rPr lang="en-US" sz="1600" dirty="0">
                <a:latin typeface="+mn-lt"/>
              </a:rPr>
            </a:br>
            <a:r>
              <a:rPr lang="en-US" sz="1600" dirty="0">
                <a:latin typeface="+mn-lt"/>
              </a:rPr>
              <a:t>“I love the tactile intensity and time consuming nature of hand embroidery and the ability to create a strong graphic line using soft textured materials.”</a:t>
            </a:r>
            <a:br>
              <a:rPr lang="en-US" sz="1400" i="1" dirty="0"/>
            </a:br>
            <a:br>
              <a:rPr lang="en-US" sz="1400" cap="all" spc="-100" dirty="0">
                <a:solidFill>
                  <a:schemeClr val="tx1"/>
                </a:solidFill>
              </a:rPr>
            </a:br>
            <a:endParaRPr lang="en-US" sz="1400" i="0" cap="all" spc="-100" dirty="0">
              <a:solidFill>
                <a:schemeClr val="tx1"/>
              </a:solidFill>
            </a:endParaRPr>
          </a:p>
        </p:txBody>
      </p:sp>
      <p:sp>
        <p:nvSpPr>
          <p:cNvPr id="144" name="TextBox 143">
            <a:extLst>
              <a:ext uri="{FF2B5EF4-FFF2-40B4-BE49-F238E27FC236}">
                <a16:creationId xmlns:a16="http://schemas.microsoft.com/office/drawing/2014/main" id="{23FDD8D3-853E-4F8A-9130-1A4136725E26}"/>
              </a:ext>
            </a:extLst>
          </p:cNvPr>
          <p:cNvSpPr txBox="1"/>
          <p:nvPr/>
        </p:nvSpPr>
        <p:spPr>
          <a:xfrm>
            <a:off x="1172645" y="6231191"/>
            <a:ext cx="2041895" cy="461665"/>
          </a:xfrm>
          <a:prstGeom prst="rect">
            <a:avLst/>
          </a:prstGeom>
          <a:solidFill>
            <a:schemeClr val="tx1"/>
          </a:solidFill>
        </p:spPr>
        <p:txBody>
          <a:bodyPr wrap="square" rtlCol="0">
            <a:spAutoFit/>
          </a:bodyPr>
          <a:lstStyle/>
          <a:p>
            <a:pPr>
              <a:spcAft>
                <a:spcPts val="600"/>
              </a:spcAft>
            </a:pPr>
            <a:br>
              <a:rPr lang="en-AU" sz="800" dirty="0">
                <a:solidFill>
                  <a:schemeClr val="bg1"/>
                </a:solidFill>
              </a:rPr>
            </a:br>
            <a:r>
              <a:rPr lang="en-AU" sz="800" dirty="0">
                <a:solidFill>
                  <a:schemeClr val="bg1"/>
                </a:solidFill>
              </a:rPr>
              <a:t>https://www.roannawells.co.uk/projects/stitch-archive</a:t>
            </a:r>
          </a:p>
        </p:txBody>
      </p:sp>
      <p:pic>
        <p:nvPicPr>
          <p:cNvPr id="4" name="Picture 3">
            <a:extLst>
              <a:ext uri="{FF2B5EF4-FFF2-40B4-BE49-F238E27FC236}">
                <a16:creationId xmlns:a16="http://schemas.microsoft.com/office/drawing/2014/main" id="{7CFE073C-6EAC-4881-90F9-C1F1330159C5}"/>
              </a:ext>
            </a:extLst>
          </p:cNvPr>
          <p:cNvPicPr>
            <a:picLocks noChangeAspect="1"/>
          </p:cNvPicPr>
          <p:nvPr/>
        </p:nvPicPr>
        <p:blipFill>
          <a:blip r:embed="rId2"/>
          <a:stretch>
            <a:fillRect/>
          </a:stretch>
        </p:blipFill>
        <p:spPr>
          <a:xfrm>
            <a:off x="5250179" y="197324"/>
            <a:ext cx="6350000" cy="6350000"/>
          </a:xfrm>
          <a:prstGeom prst="rect">
            <a:avLst/>
          </a:prstGeom>
        </p:spPr>
      </p:pic>
      <p:sp>
        <p:nvSpPr>
          <p:cNvPr id="5" name="TextBox 4">
            <a:extLst>
              <a:ext uri="{FF2B5EF4-FFF2-40B4-BE49-F238E27FC236}">
                <a16:creationId xmlns:a16="http://schemas.microsoft.com/office/drawing/2014/main" id="{65D69721-0AC6-456F-8CF6-19F074D7FEFD}"/>
              </a:ext>
            </a:extLst>
          </p:cNvPr>
          <p:cNvSpPr txBox="1"/>
          <p:nvPr/>
        </p:nvSpPr>
        <p:spPr>
          <a:xfrm>
            <a:off x="9565850" y="6245338"/>
            <a:ext cx="2041400" cy="307777"/>
          </a:xfrm>
          <a:prstGeom prst="rect">
            <a:avLst/>
          </a:prstGeom>
          <a:noFill/>
        </p:spPr>
        <p:txBody>
          <a:bodyPr wrap="square" rtlCol="0">
            <a:spAutoFit/>
          </a:bodyPr>
          <a:lstStyle/>
          <a:p>
            <a:pPr algn="r"/>
            <a:r>
              <a:rPr lang="en-AU" sz="1400" dirty="0">
                <a:solidFill>
                  <a:schemeClr val="bg1"/>
                </a:solidFill>
              </a:rPr>
              <a:t>Chained</a:t>
            </a:r>
          </a:p>
        </p:txBody>
      </p:sp>
    </p:spTree>
    <p:extLst>
      <p:ext uri="{BB962C8B-B14F-4D97-AF65-F5344CB8AC3E}">
        <p14:creationId xmlns:p14="http://schemas.microsoft.com/office/powerpoint/2010/main" val="22812919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ece of paper with drawings on it&#10;&#10;Description automatically generated with low confidence">
            <a:extLst>
              <a:ext uri="{FF2B5EF4-FFF2-40B4-BE49-F238E27FC236}">
                <a16:creationId xmlns:a16="http://schemas.microsoft.com/office/drawing/2014/main" id="{A72DE0F9-5063-4A03-AEE7-361558B9B059}"/>
              </a:ext>
            </a:extLst>
          </p:cNvPr>
          <p:cNvPicPr>
            <a:picLocks noChangeAspect="1"/>
          </p:cNvPicPr>
          <p:nvPr/>
        </p:nvPicPr>
        <p:blipFill rotWithShape="1">
          <a:blip r:embed="rId2"/>
          <a:srcRect t="34026" b="9724"/>
          <a:stretch/>
        </p:blipFill>
        <p:spPr>
          <a:xfrm>
            <a:off x="1143941" y="643467"/>
            <a:ext cx="9904117" cy="5571066"/>
          </a:xfrm>
          <a:prstGeom prst="rect">
            <a:avLst/>
          </a:prstGeom>
        </p:spPr>
      </p:pic>
      <p:sp>
        <p:nvSpPr>
          <p:cNvPr id="9" name="TextBox 8">
            <a:extLst>
              <a:ext uri="{FF2B5EF4-FFF2-40B4-BE49-F238E27FC236}">
                <a16:creationId xmlns:a16="http://schemas.microsoft.com/office/drawing/2014/main" id="{7F22BC2E-FAC7-4B1B-B04C-57CDE8EB95F0}"/>
              </a:ext>
            </a:extLst>
          </p:cNvPr>
          <p:cNvSpPr txBox="1"/>
          <p:nvPr/>
        </p:nvSpPr>
        <p:spPr>
          <a:xfrm>
            <a:off x="9716679" y="6207375"/>
            <a:ext cx="2041400" cy="307777"/>
          </a:xfrm>
          <a:prstGeom prst="rect">
            <a:avLst/>
          </a:prstGeom>
          <a:noFill/>
        </p:spPr>
        <p:txBody>
          <a:bodyPr wrap="square" rtlCol="0">
            <a:spAutoFit/>
          </a:bodyPr>
          <a:lstStyle/>
          <a:p>
            <a:pPr algn="r"/>
            <a:r>
              <a:rPr lang="en-AU" sz="1400" dirty="0"/>
              <a:t>Chained Variation 2</a:t>
            </a:r>
          </a:p>
        </p:txBody>
      </p:sp>
    </p:spTree>
    <p:extLst>
      <p:ext uri="{BB962C8B-B14F-4D97-AF65-F5344CB8AC3E}">
        <p14:creationId xmlns:p14="http://schemas.microsoft.com/office/powerpoint/2010/main" val="2253723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ocean floor&#10;&#10;Description automatically generated">
            <a:extLst>
              <a:ext uri="{FF2B5EF4-FFF2-40B4-BE49-F238E27FC236}">
                <a16:creationId xmlns:a16="http://schemas.microsoft.com/office/drawing/2014/main" id="{A5C440A5-C6BB-4781-9925-31AAC8F41BD7}"/>
              </a:ext>
            </a:extLst>
          </p:cNvPr>
          <p:cNvPicPr>
            <a:picLocks noChangeAspect="1"/>
          </p:cNvPicPr>
          <p:nvPr/>
        </p:nvPicPr>
        <p:blipFill rotWithShape="1">
          <a:blip r:embed="rId2"/>
          <a:srcRect l="3571" r="2" b="2"/>
          <a:stretch/>
        </p:blipFill>
        <p:spPr>
          <a:xfrm>
            <a:off x="643465" y="643467"/>
            <a:ext cx="5372100" cy="5571066"/>
          </a:xfrm>
          <a:prstGeom prst="rect">
            <a:avLst/>
          </a:prstGeom>
        </p:spPr>
      </p:pic>
      <p:pic>
        <p:nvPicPr>
          <p:cNvPr id="5" name="Picture 4" descr="A picture containing brick, stone&#10;&#10;Description automatically generated">
            <a:extLst>
              <a:ext uri="{FF2B5EF4-FFF2-40B4-BE49-F238E27FC236}">
                <a16:creationId xmlns:a16="http://schemas.microsoft.com/office/drawing/2014/main" id="{2C968F9A-3229-4083-A478-BA25574BF7BE}"/>
              </a:ext>
            </a:extLst>
          </p:cNvPr>
          <p:cNvPicPr>
            <a:picLocks noChangeAspect="1"/>
          </p:cNvPicPr>
          <p:nvPr/>
        </p:nvPicPr>
        <p:blipFill rotWithShape="1">
          <a:blip r:embed="rId3"/>
          <a:srcRect l="3571" r="2" b="2"/>
          <a:stretch/>
        </p:blipFill>
        <p:spPr>
          <a:xfrm>
            <a:off x="6176435" y="643467"/>
            <a:ext cx="5372099" cy="5571066"/>
          </a:xfrm>
          <a:prstGeom prst="rect">
            <a:avLst/>
          </a:prstGeom>
        </p:spPr>
      </p:pic>
      <p:sp>
        <p:nvSpPr>
          <p:cNvPr id="6" name="TextBox 5">
            <a:extLst>
              <a:ext uri="{FF2B5EF4-FFF2-40B4-BE49-F238E27FC236}">
                <a16:creationId xmlns:a16="http://schemas.microsoft.com/office/drawing/2014/main" id="{20AA72FD-B54A-43E0-836A-36F41DD0AA64}"/>
              </a:ext>
            </a:extLst>
          </p:cNvPr>
          <p:cNvSpPr txBox="1"/>
          <p:nvPr/>
        </p:nvSpPr>
        <p:spPr>
          <a:xfrm>
            <a:off x="9565850" y="6245338"/>
            <a:ext cx="2041400" cy="307777"/>
          </a:xfrm>
          <a:prstGeom prst="rect">
            <a:avLst/>
          </a:prstGeom>
          <a:noFill/>
        </p:spPr>
        <p:txBody>
          <a:bodyPr wrap="square" rtlCol="0">
            <a:spAutoFit/>
          </a:bodyPr>
          <a:lstStyle/>
          <a:p>
            <a:pPr algn="r"/>
            <a:r>
              <a:rPr lang="en-AU" sz="1400" dirty="0"/>
              <a:t>Eclipse - detail</a:t>
            </a:r>
          </a:p>
        </p:txBody>
      </p:sp>
      <p:sp>
        <p:nvSpPr>
          <p:cNvPr id="8" name="TextBox 7">
            <a:extLst>
              <a:ext uri="{FF2B5EF4-FFF2-40B4-BE49-F238E27FC236}">
                <a16:creationId xmlns:a16="http://schemas.microsoft.com/office/drawing/2014/main" id="{22C7A7AB-653C-4601-ABEC-36B61D7E5107}"/>
              </a:ext>
            </a:extLst>
          </p:cNvPr>
          <p:cNvSpPr txBox="1"/>
          <p:nvPr/>
        </p:nvSpPr>
        <p:spPr>
          <a:xfrm>
            <a:off x="584750" y="6183783"/>
            <a:ext cx="6094428" cy="369332"/>
          </a:xfrm>
          <a:prstGeom prst="rect">
            <a:avLst/>
          </a:prstGeom>
          <a:noFill/>
        </p:spPr>
        <p:txBody>
          <a:bodyPr wrap="square">
            <a:spAutoFit/>
          </a:bodyPr>
          <a:lstStyle/>
          <a:p>
            <a:r>
              <a:rPr lang="en-AU" sz="1800" dirty="0"/>
              <a:t>Eclipse</a:t>
            </a:r>
          </a:p>
        </p:txBody>
      </p:sp>
    </p:spTree>
    <p:extLst>
      <p:ext uri="{BB962C8B-B14F-4D97-AF65-F5344CB8AC3E}">
        <p14:creationId xmlns:p14="http://schemas.microsoft.com/office/powerpoint/2010/main" val="237476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document, chain&#10;&#10;Description automatically generated">
            <a:extLst>
              <a:ext uri="{FF2B5EF4-FFF2-40B4-BE49-F238E27FC236}">
                <a16:creationId xmlns:a16="http://schemas.microsoft.com/office/drawing/2014/main" id="{148A88A9-50F5-4DD7-BF40-8321F150EBD0}"/>
              </a:ext>
            </a:extLst>
          </p:cNvPr>
          <p:cNvPicPr>
            <a:picLocks noChangeAspect="1"/>
          </p:cNvPicPr>
          <p:nvPr/>
        </p:nvPicPr>
        <p:blipFill rotWithShape="1">
          <a:blip r:embed="rId2"/>
          <a:srcRect t="28124" b="15626"/>
          <a:stretch/>
        </p:blipFill>
        <p:spPr>
          <a:xfrm>
            <a:off x="20" y="10"/>
            <a:ext cx="12191980" cy="6857990"/>
          </a:xfrm>
          <a:prstGeom prst="rect">
            <a:avLst/>
          </a:prstGeom>
        </p:spPr>
      </p:pic>
    </p:spTree>
    <p:extLst>
      <p:ext uri="{BB962C8B-B14F-4D97-AF65-F5344CB8AC3E}">
        <p14:creationId xmlns:p14="http://schemas.microsoft.com/office/powerpoint/2010/main" val="910141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82A844-9990-455C-8897-B136EC32C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06C2618-6FD9-4026-AE45-59F7DC224ACA}"/>
              </a:ext>
            </a:extLst>
          </p:cNvPr>
          <p:cNvPicPr>
            <a:picLocks noChangeAspect="1"/>
          </p:cNvPicPr>
          <p:nvPr/>
        </p:nvPicPr>
        <p:blipFill rotWithShape="1">
          <a:blip r:embed="rId2"/>
          <a:srcRect t="13689" b="14882"/>
          <a:stretch/>
        </p:blipFill>
        <p:spPr>
          <a:xfrm>
            <a:off x="20" y="-2"/>
            <a:ext cx="12191980" cy="6858000"/>
          </a:xfrm>
          <a:prstGeom prst="rect">
            <a:avLst/>
          </a:prstGeom>
        </p:spPr>
      </p:pic>
      <p:pic>
        <p:nvPicPr>
          <p:cNvPr id="3" name="Picture 2">
            <a:extLst>
              <a:ext uri="{FF2B5EF4-FFF2-40B4-BE49-F238E27FC236}">
                <a16:creationId xmlns:a16="http://schemas.microsoft.com/office/drawing/2014/main" id="{FCEFCDCD-71F9-43F2-B6AF-36AF40F9F16E}"/>
              </a:ext>
            </a:extLst>
          </p:cNvPr>
          <p:cNvPicPr>
            <a:picLocks noChangeAspect="1"/>
          </p:cNvPicPr>
          <p:nvPr/>
        </p:nvPicPr>
        <p:blipFill rotWithShape="1">
          <a:blip r:embed="rId3"/>
          <a:srcRect t="9359" r="-3" b="-3"/>
          <a:stretch/>
        </p:blipFill>
        <p:spPr>
          <a:xfrm>
            <a:off x="1141411" y="1113712"/>
            <a:ext cx="5542156" cy="3955999"/>
          </a:xfrm>
          <a:prstGeom prst="rect">
            <a:avLst/>
          </a:prstGeom>
          <a:ln w="152400">
            <a:solidFill>
              <a:srgbClr val="FFFFFF"/>
            </a:solidFill>
            <a:miter lim="800000"/>
          </a:ln>
        </p:spPr>
      </p:pic>
      <p:sp>
        <p:nvSpPr>
          <p:cNvPr id="7" name="TextBox 6">
            <a:extLst>
              <a:ext uri="{FF2B5EF4-FFF2-40B4-BE49-F238E27FC236}">
                <a16:creationId xmlns:a16="http://schemas.microsoft.com/office/drawing/2014/main" id="{73CD674F-19B5-409A-8EC1-E63BF203FA74}"/>
              </a:ext>
            </a:extLst>
          </p:cNvPr>
          <p:cNvSpPr txBox="1"/>
          <p:nvPr/>
        </p:nvSpPr>
        <p:spPr>
          <a:xfrm>
            <a:off x="430950" y="4515714"/>
            <a:ext cx="6094428" cy="369332"/>
          </a:xfrm>
          <a:prstGeom prst="rect">
            <a:avLst/>
          </a:prstGeom>
          <a:noFill/>
        </p:spPr>
        <p:txBody>
          <a:bodyPr wrap="square">
            <a:spAutoFit/>
          </a:bodyPr>
          <a:lstStyle/>
          <a:p>
            <a:pPr algn="r"/>
            <a:r>
              <a:rPr lang="en-AU" sz="1800" dirty="0"/>
              <a:t>Slow Stitch</a:t>
            </a:r>
          </a:p>
        </p:txBody>
      </p:sp>
    </p:spTree>
    <p:extLst>
      <p:ext uri="{BB962C8B-B14F-4D97-AF65-F5344CB8AC3E}">
        <p14:creationId xmlns:p14="http://schemas.microsoft.com/office/powerpoint/2010/main" val="1805224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0040107-00A1-4C77-9CD1-C7D81D8FF107}"/>
              </a:ext>
            </a:extLst>
          </p:cNvPr>
          <p:cNvPicPr>
            <a:picLocks noChangeAspect="1"/>
          </p:cNvPicPr>
          <p:nvPr/>
        </p:nvPicPr>
        <p:blipFill>
          <a:blip r:embed="rId2"/>
          <a:stretch>
            <a:fillRect/>
          </a:stretch>
        </p:blipFill>
        <p:spPr>
          <a:xfrm>
            <a:off x="2846895" y="370090"/>
            <a:ext cx="6171962" cy="6265956"/>
          </a:xfrm>
          <a:prstGeom prst="rect">
            <a:avLst/>
          </a:prstGeom>
        </p:spPr>
      </p:pic>
      <p:sp>
        <p:nvSpPr>
          <p:cNvPr id="6" name="TextBox 5">
            <a:extLst>
              <a:ext uri="{FF2B5EF4-FFF2-40B4-BE49-F238E27FC236}">
                <a16:creationId xmlns:a16="http://schemas.microsoft.com/office/drawing/2014/main" id="{5C30027B-B413-4818-8D3C-F1CB57305BD9}"/>
              </a:ext>
            </a:extLst>
          </p:cNvPr>
          <p:cNvSpPr txBox="1"/>
          <p:nvPr/>
        </p:nvSpPr>
        <p:spPr>
          <a:xfrm>
            <a:off x="5609237" y="6029867"/>
            <a:ext cx="6094428" cy="369332"/>
          </a:xfrm>
          <a:prstGeom prst="rect">
            <a:avLst/>
          </a:prstGeom>
          <a:noFill/>
        </p:spPr>
        <p:txBody>
          <a:bodyPr wrap="square">
            <a:spAutoFit/>
          </a:bodyPr>
          <a:lstStyle/>
          <a:p>
            <a:pPr algn="r"/>
            <a:r>
              <a:rPr lang="en-AU" dirty="0"/>
              <a:t>Circle 14</a:t>
            </a:r>
            <a:endParaRPr lang="en-AU" sz="1800" dirty="0"/>
          </a:p>
        </p:txBody>
      </p:sp>
    </p:spTree>
    <p:extLst>
      <p:ext uri="{BB962C8B-B14F-4D97-AF65-F5344CB8AC3E}">
        <p14:creationId xmlns:p14="http://schemas.microsoft.com/office/powerpoint/2010/main" val="531919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0" name="Rectangle 209">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12" name="Rectangle 211">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14" name="Rectangle 213">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6" name="Group 21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17" name="Straight Connector 216">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1" name="Rectangle 220">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225" name="Rectangle 224">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C323BD7B-DA97-4FD8-A9A6-D31CA1A957B1}"/>
              </a:ext>
            </a:extLst>
          </p:cNvPr>
          <p:cNvSpPr>
            <a:spLocks noGrp="1"/>
          </p:cNvSpPr>
          <p:nvPr>
            <p:ph type="title"/>
          </p:nvPr>
        </p:nvSpPr>
        <p:spPr>
          <a:xfrm>
            <a:off x="466524" y="736848"/>
            <a:ext cx="3729162" cy="5166802"/>
          </a:xfrm>
        </p:spPr>
        <p:txBody>
          <a:bodyPr vert="horz" lIns="91440" tIns="45720" rIns="91440" bIns="45720" rtlCol="0" anchor="ctr">
            <a:normAutofit fontScale="90000"/>
          </a:bodyPr>
          <a:lstStyle/>
          <a:p>
            <a:r>
              <a:rPr lang="en-US" sz="2000" i="1" dirty="0"/>
              <a:t>'Desert Island Discs : 45 minutes : 136 episodes' </a:t>
            </a:r>
            <a:br>
              <a:rPr lang="en-US" sz="2000" dirty="0"/>
            </a:br>
            <a:r>
              <a:rPr lang="en-US" sz="2000" i="1" dirty="0"/>
              <a:t>2014</a:t>
            </a:r>
            <a:br>
              <a:rPr lang="en-US" sz="2000" dirty="0">
                <a:latin typeface="+mn-lt"/>
              </a:rPr>
            </a:br>
            <a:r>
              <a:rPr lang="en-US" sz="1100" i="1" dirty="0">
                <a:latin typeface="+mn-lt"/>
              </a:rPr>
              <a:t>Watercolour installation direct to the wall</a:t>
            </a:r>
            <a:br>
              <a:rPr lang="en-US" sz="1100" dirty="0">
                <a:latin typeface="+mn-lt"/>
              </a:rPr>
            </a:br>
            <a:r>
              <a:rPr lang="en-US" sz="1100" i="1" dirty="0">
                <a:latin typeface="+mn-lt"/>
              </a:rPr>
              <a:t>Part of ‘Three Act Structure’ - S1 Artspace Members Show</a:t>
            </a:r>
            <a:br>
              <a:rPr lang="en-US" sz="1100" dirty="0">
                <a:latin typeface="+mn-lt"/>
              </a:rPr>
            </a:br>
            <a:br>
              <a:rPr lang="en-US" sz="1100" dirty="0">
                <a:latin typeface="+mn-lt"/>
              </a:rPr>
            </a:br>
            <a:br>
              <a:rPr lang="en-US" sz="1100" dirty="0">
                <a:latin typeface="+mn-lt"/>
              </a:rPr>
            </a:br>
            <a:br>
              <a:rPr lang="en-US" sz="1100" dirty="0">
                <a:latin typeface="+mn-lt"/>
              </a:rPr>
            </a:br>
            <a:br>
              <a:rPr lang="en-US" sz="1100" dirty="0">
                <a:latin typeface="+mn-lt"/>
              </a:rPr>
            </a:br>
            <a:br>
              <a:rPr lang="en-US" sz="1100" dirty="0">
                <a:latin typeface="+mn-lt"/>
              </a:rPr>
            </a:br>
            <a:br>
              <a:rPr lang="en-US" sz="1100" dirty="0">
                <a:latin typeface="+mn-lt"/>
              </a:rPr>
            </a:br>
            <a:br>
              <a:rPr lang="en-US" dirty="0"/>
            </a:br>
            <a:br>
              <a:rPr lang="en-US" sz="2000" i="1" dirty="0"/>
            </a:br>
            <a:r>
              <a:rPr lang="en-US" sz="1400" i="1" dirty="0"/>
              <a:t>“</a:t>
            </a:r>
            <a:r>
              <a:rPr lang="en-US" sz="1400" dirty="0"/>
              <a:t>It was devised to visually represent the time consuming nature and systematic processes involved in my practice but never normally witnessed by the viewer of the final work.”</a:t>
            </a:r>
            <a:br>
              <a:rPr lang="en-US" sz="1100" i="1" dirty="0"/>
            </a:br>
            <a:br>
              <a:rPr lang="en-US" sz="1100" i="1" dirty="0"/>
            </a:br>
            <a:r>
              <a:rPr lang="en-US" sz="1400" dirty="0">
                <a:latin typeface="+mn-lt"/>
              </a:rPr>
              <a:t>”playing each episode out into the space and plotting brushmarks down the length of the gallery wall for the 45 minute duration of each episode.</a:t>
            </a:r>
            <a:br>
              <a:rPr lang="en-US" sz="1400" dirty="0">
                <a:latin typeface="+mn-lt"/>
              </a:rPr>
            </a:br>
            <a:r>
              <a:rPr lang="en-US" sz="1400" dirty="0">
                <a:latin typeface="+mn-lt"/>
              </a:rPr>
              <a:t>Punctuation spaces were left between each episode which, as the work progressed, became more prominent in a way that referenced both phrasing in written speech and notes on manuscript”</a:t>
            </a:r>
            <a:br>
              <a:rPr lang="en-US" sz="1400" cap="all" spc="-100" dirty="0">
                <a:solidFill>
                  <a:schemeClr val="tx1"/>
                </a:solidFill>
              </a:rPr>
            </a:br>
            <a:endParaRPr lang="en-US" sz="1400" i="0" cap="all" spc="-100" dirty="0">
              <a:solidFill>
                <a:schemeClr val="tx1"/>
              </a:solidFill>
            </a:endParaRPr>
          </a:p>
        </p:txBody>
      </p:sp>
      <p:sp>
        <p:nvSpPr>
          <p:cNvPr id="144" name="TextBox 143">
            <a:extLst>
              <a:ext uri="{FF2B5EF4-FFF2-40B4-BE49-F238E27FC236}">
                <a16:creationId xmlns:a16="http://schemas.microsoft.com/office/drawing/2014/main" id="{23FDD8D3-853E-4F8A-9130-1A4136725E26}"/>
              </a:ext>
            </a:extLst>
          </p:cNvPr>
          <p:cNvSpPr txBox="1"/>
          <p:nvPr/>
        </p:nvSpPr>
        <p:spPr>
          <a:xfrm>
            <a:off x="1153792" y="6349562"/>
            <a:ext cx="2041895" cy="338554"/>
          </a:xfrm>
          <a:prstGeom prst="rect">
            <a:avLst/>
          </a:prstGeom>
          <a:solidFill>
            <a:schemeClr val="tx1"/>
          </a:solidFill>
        </p:spPr>
        <p:txBody>
          <a:bodyPr wrap="square" rtlCol="0">
            <a:spAutoFit/>
          </a:bodyPr>
          <a:lstStyle/>
          <a:p>
            <a:pPr>
              <a:spcAft>
                <a:spcPts val="600"/>
              </a:spcAft>
            </a:pPr>
            <a:r>
              <a:rPr lang="en-AU" sz="800" dirty="0">
                <a:solidFill>
                  <a:schemeClr val="bg1"/>
                </a:solidFill>
              </a:rPr>
              <a:t>https://www.roannawells.co.uk/projects/desertislanddiscs</a:t>
            </a:r>
          </a:p>
        </p:txBody>
      </p:sp>
      <p:sp>
        <p:nvSpPr>
          <p:cNvPr id="5" name="TextBox 4">
            <a:extLst>
              <a:ext uri="{FF2B5EF4-FFF2-40B4-BE49-F238E27FC236}">
                <a16:creationId xmlns:a16="http://schemas.microsoft.com/office/drawing/2014/main" id="{65D69721-0AC6-456F-8CF6-19F074D7FEFD}"/>
              </a:ext>
            </a:extLst>
          </p:cNvPr>
          <p:cNvSpPr txBox="1"/>
          <p:nvPr/>
        </p:nvSpPr>
        <p:spPr>
          <a:xfrm>
            <a:off x="9565850" y="6245338"/>
            <a:ext cx="2041400" cy="307777"/>
          </a:xfrm>
          <a:prstGeom prst="rect">
            <a:avLst/>
          </a:prstGeom>
          <a:noFill/>
        </p:spPr>
        <p:txBody>
          <a:bodyPr wrap="square" rtlCol="0">
            <a:spAutoFit/>
          </a:bodyPr>
          <a:lstStyle/>
          <a:p>
            <a:pPr algn="r"/>
            <a:r>
              <a:rPr lang="en-AU" sz="1400" dirty="0">
                <a:solidFill>
                  <a:schemeClr val="bg1"/>
                </a:solidFill>
              </a:rPr>
              <a:t>Chained</a:t>
            </a:r>
          </a:p>
        </p:txBody>
      </p:sp>
      <p:pic>
        <p:nvPicPr>
          <p:cNvPr id="6" name="Picture 5" descr="Text, whiteboard&#10;&#10;Description automatically generated">
            <a:extLst>
              <a:ext uri="{FF2B5EF4-FFF2-40B4-BE49-F238E27FC236}">
                <a16:creationId xmlns:a16="http://schemas.microsoft.com/office/drawing/2014/main" id="{8971E8D2-F223-4E72-8369-FB335A2B6A4A}"/>
              </a:ext>
            </a:extLst>
          </p:cNvPr>
          <p:cNvPicPr>
            <a:picLocks noChangeAspect="1"/>
          </p:cNvPicPr>
          <p:nvPr/>
        </p:nvPicPr>
        <p:blipFill>
          <a:blip r:embed="rId2"/>
          <a:stretch>
            <a:fillRect/>
          </a:stretch>
        </p:blipFill>
        <p:spPr>
          <a:xfrm>
            <a:off x="4662210" y="0"/>
            <a:ext cx="9144000" cy="6858000"/>
          </a:xfrm>
          <a:prstGeom prst="rect">
            <a:avLst/>
          </a:prstGeom>
        </p:spPr>
      </p:pic>
    </p:spTree>
    <p:extLst>
      <p:ext uri="{BB962C8B-B14F-4D97-AF65-F5344CB8AC3E}">
        <p14:creationId xmlns:p14="http://schemas.microsoft.com/office/powerpoint/2010/main" val="42343653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10;&#10;Description automatically generated">
            <a:extLst>
              <a:ext uri="{FF2B5EF4-FFF2-40B4-BE49-F238E27FC236}">
                <a16:creationId xmlns:a16="http://schemas.microsoft.com/office/drawing/2014/main" id="{4F675CE2-A6B2-4915-A567-66581065105E}"/>
              </a:ext>
            </a:extLst>
          </p:cNvPr>
          <p:cNvPicPr>
            <a:picLocks noChangeAspect="1"/>
          </p:cNvPicPr>
          <p:nvPr/>
        </p:nvPicPr>
        <p:blipFill rotWithShape="1">
          <a:blip r:embed="rId2"/>
          <a:srcRect l="5483" r="294"/>
          <a:stretch/>
        </p:blipFill>
        <p:spPr>
          <a:xfrm>
            <a:off x="20" y="10"/>
            <a:ext cx="12191980" cy="6857990"/>
          </a:xfrm>
          <a:prstGeom prst="rect">
            <a:avLst/>
          </a:prstGeom>
        </p:spPr>
      </p:pic>
    </p:spTree>
    <p:extLst>
      <p:ext uri="{BB962C8B-B14F-4D97-AF65-F5344CB8AC3E}">
        <p14:creationId xmlns:p14="http://schemas.microsoft.com/office/powerpoint/2010/main" val="2496638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{C6C4F0A0-00A3-4FA6-91A9-182828F7971B}tf11531919_win32</Template>
  <TotalTime>146</TotalTime>
  <Words>862</Words>
  <Application>Microsoft Office PowerPoint</Application>
  <PresentationFormat>Widescreen</PresentationFormat>
  <Paragraphs>35</Paragraphs>
  <Slides>24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Avenir Next LT Pro</vt:lpstr>
      <vt:lpstr>Avenir Next LT Pro Light</vt:lpstr>
      <vt:lpstr>Calibri</vt:lpstr>
      <vt:lpstr>Fanwood Text</vt:lpstr>
      <vt:lpstr>Garamond</vt:lpstr>
      <vt:lpstr>PT Serif</vt:lpstr>
      <vt:lpstr>SavonVTI</vt:lpstr>
      <vt:lpstr>Roanna WELLS</vt:lpstr>
      <vt:lpstr>Roanna Wells</vt:lpstr>
      <vt:lpstr>How They Are Ever Changing, 2019 Watercolour on 200gsm cartridge 250 x 150 cm          Client: Mental Health Clinic NY  “I wanted to create something that was both soothing and relaxing, yet intriguing and detailed, to provide opportunity for contemplation or meditation.”  “The title is a description of my mark making given by the client during our planning discussions, which I felt also referenced the changing nature of human thoughts, emotions and states of mind.”  </vt:lpstr>
      <vt:lpstr>PowerPoint Presentation</vt:lpstr>
      <vt:lpstr>Andacht zum Kleinen (devotion to small things) 2018 Watercolour on 200gsm cartridge each 100 x 100cm             Construction House exhibition at S1 Artspace, Sheffield, coinciding with the 100th anniversary of the Bauhaus.   Each artist was invited to create new work inspired by the teachings, methodologies or aesthetics of the Bauhaus  “This series was inspired by my research of Paul Klee’s Pedagogical Sketchbook” using title statements were lifted directly from Klee’s writing.    </vt:lpstr>
      <vt:lpstr>PowerPoint Presentation</vt:lpstr>
      <vt:lpstr>Jerwood Makers Open  2013 ‘Sea of Faith’  Hand stitch on wool, 250 x 150cm  ‘Interpersonal Spatial Arrangement’ series           “Visiting the Kumbh Mela was such an eye opening, and at times moving, experience for me”  “I wanted to be able to have an even greater depth of meaning to my work, and gain an insight into the nature of this particular crowd. It is the largest gathering of humans on the planet and I was intrigued to see first hand that amount of people in one place and experience the faith and devotion that drives so many to the river Ganges.”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Stitch Archive 2009 - 2015 Hand embroidery on wool and silk crepeline              “I’ve always been fascinated by the similarities and differences between the drawn line on paper and that produced with a needle and thread.”  “I … am interested in the subtle variation between marks even when using a very repetitive technique”  “I love the tactile intensity and time consuming nature of hand embroidery and the ability to create a strong graphic line using soft textured materials.”  </vt:lpstr>
      <vt:lpstr>PowerPoint Presentation</vt:lpstr>
      <vt:lpstr>PowerPoint Presentation</vt:lpstr>
      <vt:lpstr>PowerPoint Presentation</vt:lpstr>
      <vt:lpstr>PowerPoint Presentation</vt:lpstr>
      <vt:lpstr>PowerPoint Presentation</vt:lpstr>
      <vt:lpstr>'Desert Island Discs : 45 minutes : 136 episodes'  2014 Watercolour installation direct to the wall Part of ‘Three Act Structure’ - S1 Artspace Members Show         “It was devised to visually represent the time consuming nature and systematic processes involved in my practice but never normally witnessed by the viewer of the final work.”  ”playing each episode out into the space and plotting brushmarks down the length of the gallery wall for the 45 minute duration of each episode. Punctuation spaces were left between each episode which, as the work progressed, became more prominent in a way that referenced both phrasing in written speech and notes on manuscript”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Roanna WELLS</dc:title>
  <dc:creator>Kathryn Kerr</dc:creator>
  <cp:lastModifiedBy>Kathryn Kerr</cp:lastModifiedBy>
  <cp:revision>30</cp:revision>
  <dcterms:created xsi:type="dcterms:W3CDTF">2021-05-06T00:14:27Z</dcterms:created>
  <dcterms:modified xsi:type="dcterms:W3CDTF">2021-05-06T02:40:29Z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